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3" r:id="rId2"/>
    <p:sldId id="1216" r:id="rId3"/>
    <p:sldId id="1217" r:id="rId4"/>
    <p:sldId id="1218" r:id="rId5"/>
    <p:sldId id="1214" r:id="rId6"/>
    <p:sldId id="1212" r:id="rId7"/>
    <p:sldId id="1206" r:id="rId8"/>
    <p:sldId id="1173" r:id="rId9"/>
    <p:sldId id="1207" r:id="rId10"/>
    <p:sldId id="1174" r:id="rId11"/>
    <p:sldId id="1213" r:id="rId12"/>
    <p:sldId id="1187" r:id="rId13"/>
    <p:sldId id="1175" r:id="rId14"/>
    <p:sldId id="1176" r:id="rId15"/>
    <p:sldId id="1193" r:id="rId16"/>
    <p:sldId id="1177" r:id="rId17"/>
    <p:sldId id="1188" r:id="rId18"/>
    <p:sldId id="1192" r:id="rId19"/>
    <p:sldId id="1191" r:id="rId20"/>
    <p:sldId id="1208" r:id="rId21"/>
    <p:sldId id="1178" r:id="rId22"/>
    <p:sldId id="1209" r:id="rId23"/>
    <p:sldId id="1194" r:id="rId24"/>
    <p:sldId id="1179" r:id="rId25"/>
    <p:sldId id="1180" r:id="rId26"/>
    <p:sldId id="1195" r:id="rId27"/>
    <p:sldId id="1196" r:id="rId28"/>
    <p:sldId id="1200" r:id="rId29"/>
    <p:sldId id="1210" r:id="rId30"/>
    <p:sldId id="1197" r:id="rId31"/>
    <p:sldId id="1198" r:id="rId32"/>
    <p:sldId id="1199" r:id="rId33"/>
    <p:sldId id="1181" r:id="rId34"/>
    <p:sldId id="1211" r:id="rId35"/>
    <p:sldId id="1204" r:id="rId36"/>
    <p:sldId id="1205" r:id="rId37"/>
    <p:sldId id="1203" r:id="rId38"/>
    <p:sldId id="1202" r:id="rId39"/>
    <p:sldId id="1182" r:id="rId40"/>
    <p:sldId id="1183" r:id="rId41"/>
    <p:sldId id="1184" r:id="rId42"/>
    <p:sldId id="1185" r:id="rId43"/>
    <p:sldId id="1186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234" y="90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A8B1A-3B87-446E-B63D-2ECB83E0C8B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1B7DCF5-9E74-4BD9-84B8-B4AF8F614C5E}" type="pres">
      <dgm:prSet presAssocID="{492A8B1A-3B87-446E-B63D-2ECB83E0C8B1}" presName="Name0" presStyleCnt="0">
        <dgm:presLayoutVars>
          <dgm:dir/>
          <dgm:resizeHandles val="exact"/>
        </dgm:presLayoutVars>
      </dgm:prSet>
      <dgm:spPr/>
    </dgm:pt>
  </dgm:ptLst>
  <dgm:cxnLst>
    <dgm:cxn modelId="{55F26C59-E7B5-410C-A190-C35A7FC3D3F9}" type="presOf" srcId="{492A8B1A-3B87-446E-B63D-2ECB83E0C8B1}" destId="{F1B7DCF5-9E74-4BD9-84B8-B4AF8F614C5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A86F2D-3DD1-4132-8AAB-3ED621BDC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57C453-C0AE-477E-B069-68EDDAF43B8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0</a:t>
          </a:r>
        </a:p>
      </dgm:t>
    </dgm:pt>
    <dgm:pt modelId="{9D76C85C-C3DA-44CB-8742-AF50DE417789}" type="parTrans" cxnId="{2629CC4A-5616-431C-85EB-0658048DC355}">
      <dgm:prSet/>
      <dgm:spPr/>
      <dgm:t>
        <a:bodyPr/>
        <a:lstStyle/>
        <a:p>
          <a:endParaRPr lang="de-DE"/>
        </a:p>
      </dgm:t>
    </dgm:pt>
    <dgm:pt modelId="{A514B42F-F3A9-48CC-94CB-E6E7E0189BA3}" type="sibTrans" cxnId="{2629CC4A-5616-431C-85EB-0658048DC355}">
      <dgm:prSet/>
      <dgm:spPr/>
      <dgm:t>
        <a:bodyPr/>
        <a:lstStyle/>
        <a:p>
          <a:endParaRPr lang="de-DE"/>
        </a:p>
      </dgm:t>
    </dgm:pt>
    <dgm:pt modelId="{2AE4C415-EC18-47EA-8452-25E16102C6A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2</a:t>
          </a:r>
        </a:p>
      </dgm:t>
    </dgm:pt>
    <dgm:pt modelId="{5F31329D-90F4-4614-9D3E-53568D107CF9}" type="parTrans" cxnId="{CD70053C-3071-4909-8B93-78BB12105B1C}">
      <dgm:prSet/>
      <dgm:spPr/>
      <dgm:t>
        <a:bodyPr/>
        <a:lstStyle/>
        <a:p>
          <a:endParaRPr lang="de-DE"/>
        </a:p>
      </dgm:t>
    </dgm:pt>
    <dgm:pt modelId="{358EE13D-3C43-45AB-8997-7923094829B7}" type="sibTrans" cxnId="{CD70053C-3071-4909-8B93-78BB12105B1C}">
      <dgm:prSet/>
      <dgm:spPr/>
      <dgm:t>
        <a:bodyPr/>
        <a:lstStyle/>
        <a:p>
          <a:endParaRPr lang="de-DE"/>
        </a:p>
      </dgm:t>
    </dgm:pt>
    <dgm:pt modelId="{75B78948-7873-4ED1-A268-BD783C71531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3</a:t>
          </a:r>
        </a:p>
      </dgm:t>
    </dgm:pt>
    <dgm:pt modelId="{455A2A74-22E5-4E47-BC4C-C1D368C23F44}" type="parTrans" cxnId="{9F638B3F-E44E-4B1B-A6BB-E37A208EE257}">
      <dgm:prSet/>
      <dgm:spPr/>
      <dgm:t>
        <a:bodyPr/>
        <a:lstStyle/>
        <a:p>
          <a:endParaRPr lang="de-DE"/>
        </a:p>
      </dgm:t>
    </dgm:pt>
    <dgm:pt modelId="{929C16F3-6E2C-48D3-8E4B-35989888A6A9}" type="sibTrans" cxnId="{9F638B3F-E44E-4B1B-A6BB-E37A208EE257}">
      <dgm:prSet/>
      <dgm:spPr/>
      <dgm:t>
        <a:bodyPr/>
        <a:lstStyle/>
        <a:p>
          <a:endParaRPr lang="de-DE"/>
        </a:p>
      </dgm:t>
    </dgm:pt>
    <dgm:pt modelId="{C8297C7F-B76C-4189-B48D-BF9A6DC86078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1</a:t>
          </a:r>
        </a:p>
      </dgm:t>
    </dgm:pt>
    <dgm:pt modelId="{9685EB68-77BC-427D-AA42-1E7FD04F5707}" type="parTrans" cxnId="{9C28EA14-F778-40C6-BC91-31B47D1391E3}">
      <dgm:prSet/>
      <dgm:spPr/>
      <dgm:t>
        <a:bodyPr/>
        <a:lstStyle/>
        <a:p>
          <a:endParaRPr lang="de-DE"/>
        </a:p>
      </dgm:t>
    </dgm:pt>
    <dgm:pt modelId="{F6FB9EBB-09D4-406B-BD15-3BCF0975C177}" type="sibTrans" cxnId="{9C28EA14-F778-40C6-BC91-31B47D1391E3}">
      <dgm:prSet/>
      <dgm:spPr/>
      <dgm:t>
        <a:bodyPr/>
        <a:lstStyle/>
        <a:p>
          <a:endParaRPr lang="de-DE"/>
        </a:p>
      </dgm:t>
    </dgm:pt>
    <dgm:pt modelId="{364C3E70-E217-4184-9A4C-605ECA6670FC}" type="pres">
      <dgm:prSet presAssocID="{E1A86F2D-3DD1-4132-8AAB-3ED621BDCF59}" presName="Name0" presStyleCnt="0">
        <dgm:presLayoutVars>
          <dgm:dir/>
          <dgm:animLvl val="lvl"/>
          <dgm:resizeHandles val="exact"/>
        </dgm:presLayoutVars>
      </dgm:prSet>
      <dgm:spPr/>
    </dgm:pt>
    <dgm:pt modelId="{69B235F1-F095-4CEB-8AD7-5228CD0482BF}" type="pres">
      <dgm:prSet presAssocID="{D957C453-C0AE-477E-B069-68EDDAF43B8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17EF44-7A5E-4EBB-8218-BF174BA2E58F}" type="pres">
      <dgm:prSet presAssocID="{A514B42F-F3A9-48CC-94CB-E6E7E0189BA3}" presName="parTxOnlySpace" presStyleCnt="0"/>
      <dgm:spPr/>
    </dgm:pt>
    <dgm:pt modelId="{84379A9B-4B18-45AE-BD06-216D8B65FD39}" type="pres">
      <dgm:prSet presAssocID="{C8297C7F-B76C-4189-B48D-BF9A6DC860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0972C8-E799-427E-8AB1-87C370337C03}" type="pres">
      <dgm:prSet presAssocID="{F6FB9EBB-09D4-406B-BD15-3BCF0975C177}" presName="parTxOnlySpace" presStyleCnt="0"/>
      <dgm:spPr/>
    </dgm:pt>
    <dgm:pt modelId="{0A00DF56-4CD8-4EA1-AB1B-D458441A3662}" type="pres">
      <dgm:prSet presAssocID="{2AE4C415-EC18-47EA-8452-25E16102C6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A961043-F400-4A8E-8D45-D6CC7B525FF0}" type="pres">
      <dgm:prSet presAssocID="{358EE13D-3C43-45AB-8997-7923094829B7}" presName="parTxOnlySpace" presStyleCnt="0"/>
      <dgm:spPr/>
    </dgm:pt>
    <dgm:pt modelId="{4BCE09A4-7C27-4ACC-AFBD-AF2E542D9545}" type="pres">
      <dgm:prSet presAssocID="{75B78948-7873-4ED1-A268-BD783C71531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83FF06-DD55-4465-A69C-F32CC7EBF58E}" type="presOf" srcId="{2AE4C415-EC18-47EA-8452-25E16102C6AD}" destId="{0A00DF56-4CD8-4EA1-AB1B-D458441A3662}" srcOrd="0" destOrd="0" presId="urn:microsoft.com/office/officeart/2005/8/layout/chevron1"/>
    <dgm:cxn modelId="{9BB12B0E-D41E-40AE-8F9D-DC2E694CC4A8}" type="presOf" srcId="{D957C453-C0AE-477E-B069-68EDDAF43B84}" destId="{69B235F1-F095-4CEB-8AD7-5228CD0482BF}" srcOrd="0" destOrd="0" presId="urn:microsoft.com/office/officeart/2005/8/layout/chevron1"/>
    <dgm:cxn modelId="{9C28EA14-F778-40C6-BC91-31B47D1391E3}" srcId="{E1A86F2D-3DD1-4132-8AAB-3ED621BDCF59}" destId="{C8297C7F-B76C-4189-B48D-BF9A6DC86078}" srcOrd="1" destOrd="0" parTransId="{9685EB68-77BC-427D-AA42-1E7FD04F5707}" sibTransId="{F6FB9EBB-09D4-406B-BD15-3BCF0975C177}"/>
    <dgm:cxn modelId="{CD70053C-3071-4909-8B93-78BB12105B1C}" srcId="{E1A86F2D-3DD1-4132-8AAB-3ED621BDCF59}" destId="{2AE4C415-EC18-47EA-8452-25E16102C6AD}" srcOrd="2" destOrd="0" parTransId="{5F31329D-90F4-4614-9D3E-53568D107CF9}" sibTransId="{358EE13D-3C43-45AB-8997-7923094829B7}"/>
    <dgm:cxn modelId="{9F638B3F-E44E-4B1B-A6BB-E37A208EE257}" srcId="{E1A86F2D-3DD1-4132-8AAB-3ED621BDCF59}" destId="{75B78948-7873-4ED1-A268-BD783C715316}" srcOrd="3" destOrd="0" parTransId="{455A2A74-22E5-4E47-BC4C-C1D368C23F44}" sibTransId="{929C16F3-6E2C-48D3-8E4B-35989888A6A9}"/>
    <dgm:cxn modelId="{2629CC4A-5616-431C-85EB-0658048DC355}" srcId="{E1A86F2D-3DD1-4132-8AAB-3ED621BDCF59}" destId="{D957C453-C0AE-477E-B069-68EDDAF43B84}" srcOrd="0" destOrd="0" parTransId="{9D76C85C-C3DA-44CB-8742-AF50DE417789}" sibTransId="{A514B42F-F3A9-48CC-94CB-E6E7E0189BA3}"/>
    <dgm:cxn modelId="{8E7AD06D-A263-4197-9AC4-0A17575A6BFC}" type="presOf" srcId="{C8297C7F-B76C-4189-B48D-BF9A6DC86078}" destId="{84379A9B-4B18-45AE-BD06-216D8B65FD39}" srcOrd="0" destOrd="0" presId="urn:microsoft.com/office/officeart/2005/8/layout/chevron1"/>
    <dgm:cxn modelId="{9D3F4CAB-2DDF-42C0-94B5-694192996924}" type="presOf" srcId="{E1A86F2D-3DD1-4132-8AAB-3ED621BDCF59}" destId="{364C3E70-E217-4184-9A4C-605ECA6670FC}" srcOrd="0" destOrd="0" presId="urn:microsoft.com/office/officeart/2005/8/layout/chevron1"/>
    <dgm:cxn modelId="{96DD6BEA-2E97-44ED-BE07-182D9811305B}" type="presOf" srcId="{75B78948-7873-4ED1-A268-BD783C715316}" destId="{4BCE09A4-7C27-4ACC-AFBD-AF2E542D9545}" srcOrd="0" destOrd="0" presId="urn:microsoft.com/office/officeart/2005/8/layout/chevron1"/>
    <dgm:cxn modelId="{9402C6C5-A479-4ECD-8DFE-8ABEF3FB9025}" type="presParOf" srcId="{364C3E70-E217-4184-9A4C-605ECA6670FC}" destId="{69B235F1-F095-4CEB-8AD7-5228CD0482BF}" srcOrd="0" destOrd="0" presId="urn:microsoft.com/office/officeart/2005/8/layout/chevron1"/>
    <dgm:cxn modelId="{A4BE871C-9E80-402C-8E02-EDC0DBDFA5C0}" type="presParOf" srcId="{364C3E70-E217-4184-9A4C-605ECA6670FC}" destId="{B817EF44-7A5E-4EBB-8218-BF174BA2E58F}" srcOrd="1" destOrd="0" presId="urn:microsoft.com/office/officeart/2005/8/layout/chevron1"/>
    <dgm:cxn modelId="{4F60B212-3C44-4BC0-BBEF-A1360A8C65DF}" type="presParOf" srcId="{364C3E70-E217-4184-9A4C-605ECA6670FC}" destId="{84379A9B-4B18-45AE-BD06-216D8B65FD39}" srcOrd="2" destOrd="0" presId="urn:microsoft.com/office/officeart/2005/8/layout/chevron1"/>
    <dgm:cxn modelId="{FF0B5F80-92BC-4A7E-9E0D-7926EB9E80AE}" type="presParOf" srcId="{364C3E70-E217-4184-9A4C-605ECA6670FC}" destId="{9D0972C8-E799-427E-8AB1-87C370337C03}" srcOrd="3" destOrd="0" presId="urn:microsoft.com/office/officeart/2005/8/layout/chevron1"/>
    <dgm:cxn modelId="{F4F0D820-B173-4B21-84E2-3EA6B7569F31}" type="presParOf" srcId="{364C3E70-E217-4184-9A4C-605ECA6670FC}" destId="{0A00DF56-4CD8-4EA1-AB1B-D458441A3662}" srcOrd="4" destOrd="0" presId="urn:microsoft.com/office/officeart/2005/8/layout/chevron1"/>
    <dgm:cxn modelId="{F503893B-1C44-4667-8B69-A4D659FE1682}" type="presParOf" srcId="{364C3E70-E217-4184-9A4C-605ECA6670FC}" destId="{5A961043-F400-4A8E-8D45-D6CC7B525FF0}" srcOrd="5" destOrd="0" presId="urn:microsoft.com/office/officeart/2005/8/layout/chevron1"/>
    <dgm:cxn modelId="{90627B43-7ADE-4B84-881D-F37DFDEAE115}" type="presParOf" srcId="{364C3E70-E217-4184-9A4C-605ECA6670FC}" destId="{4BCE09A4-7C27-4ACC-AFBD-AF2E542D954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235F1-F095-4CEB-8AD7-5228CD0482BF}">
      <dsp:nvSpPr>
        <dsp:cNvPr id="0" name=""/>
        <dsp:cNvSpPr/>
      </dsp:nvSpPr>
      <dsp:spPr>
        <a:xfrm>
          <a:off x="1314" y="140007"/>
          <a:ext cx="764917" cy="30596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0</a:t>
          </a:r>
        </a:p>
      </dsp:txBody>
      <dsp:txXfrm>
        <a:off x="154298" y="140007"/>
        <a:ext cx="458950" cy="305967"/>
      </dsp:txXfrm>
    </dsp:sp>
    <dsp:sp modelId="{84379A9B-4B18-45AE-BD06-216D8B65FD39}">
      <dsp:nvSpPr>
        <dsp:cNvPr id="0" name=""/>
        <dsp:cNvSpPr/>
      </dsp:nvSpPr>
      <dsp:spPr>
        <a:xfrm>
          <a:off x="689739" y="140007"/>
          <a:ext cx="764917" cy="30596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1</a:t>
          </a:r>
        </a:p>
      </dsp:txBody>
      <dsp:txXfrm>
        <a:off x="842723" y="140007"/>
        <a:ext cx="458950" cy="305967"/>
      </dsp:txXfrm>
    </dsp:sp>
    <dsp:sp modelId="{0A00DF56-4CD8-4EA1-AB1B-D458441A3662}">
      <dsp:nvSpPr>
        <dsp:cNvPr id="0" name=""/>
        <dsp:cNvSpPr/>
      </dsp:nvSpPr>
      <dsp:spPr>
        <a:xfrm>
          <a:off x="1378165" y="140007"/>
          <a:ext cx="764917" cy="30596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2</a:t>
          </a:r>
        </a:p>
      </dsp:txBody>
      <dsp:txXfrm>
        <a:off x="1531149" y="140007"/>
        <a:ext cx="458950" cy="305967"/>
      </dsp:txXfrm>
    </dsp:sp>
    <dsp:sp modelId="{4BCE09A4-7C27-4ACC-AFBD-AF2E542D9545}">
      <dsp:nvSpPr>
        <dsp:cNvPr id="0" name=""/>
        <dsp:cNvSpPr/>
      </dsp:nvSpPr>
      <dsp:spPr>
        <a:xfrm>
          <a:off x="2066591" y="140007"/>
          <a:ext cx="764917" cy="30596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3</a:t>
          </a:r>
        </a:p>
      </dsp:txBody>
      <dsp:txXfrm>
        <a:off x="2219575" y="140007"/>
        <a:ext cx="458950" cy="305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24575,'313'-3'0,"337"8"0,-468 12 0,97 3 0,-67-19 0,246-6 0,-90-46 0,-44 1 0,174 21 0,396 11 0,-539 21 0,1100-3 0,-1395-1 0,80-18 0,-12 4 0,-78 10 0,560-26 0,-534 31-1365,-37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24575,'1062'0'0,"-860"15"0,-12 2 0,-120-13 0,115 23 0,-119-15 0,1-3 0,78 2 0,-108-11 0,664-34 0,-466-6 0,-150 22 0,0 3 0,154-5 0,2763 23 19,-1734-5-1403,-1232 2-5442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24575,'313'-3'0,"337"8"0,-468 12 0,97 3 0,-67-19 0,246-6 0,-90-46 0,-44 1 0,174 21 0,396 11 0,-539 21 0,1100-3 0,-1395-1 0,80-18 0,-12 4 0,-78 10 0,560-26 0,-534 31-1365,-37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24575,'1062'0'0,"-860"15"0,-12 2 0,-120-13 0,115 23 0,-119-15 0,1-3 0,78 2 0,-108-11 0,664-34 0,-466-6 0,-150 22 0,0 3 0,154-5 0,2763 23 19,-1734-5-1403,-1232 2-5442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2024-11-20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2024-10-30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C642E5-7F53-3379-B7DD-6752EE16FE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5694" y="6396710"/>
            <a:ext cx="1043112" cy="4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8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297173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Grey_cartoon_robot.pn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svgsilh.com/image/29717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hyperlink" Target="https://pixabay.com/en/thinking-imagination-creative-152218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90.png"/><Relationship Id="rId12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hyperlink" Target="https://pixabay.com/en/thinking-imagination-creative-152218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11" Type="http://schemas.openxmlformats.org/officeDocument/2006/relationships/image" Target="../media/image25.png"/><Relationship Id="rId5" Type="http://schemas.openxmlformats.org/officeDocument/2006/relationships/image" Target="../media/image22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emf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62418-database-icons-virtual-servers-computer-private-server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svgsilh.com/image/297173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How software architecture defines boundaries and APIs bridge them </a:t>
            </a:r>
            <a:endParaRPr lang="en-US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EFB6D-C357-DE78-5875-9D9E9BEB54E3}"/>
              </a:ext>
            </a:extLst>
          </p:cNvPr>
          <p:cNvSpPr/>
          <p:nvPr/>
        </p:nvSpPr>
        <p:spPr>
          <a:xfrm>
            <a:off x="1343472" y="2338254"/>
            <a:ext cx="1299934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CC4385F-2B10-1DB9-2BB9-CBD7D229DBB1}"/>
              </a:ext>
            </a:extLst>
          </p:cNvPr>
          <p:cNvSpPr/>
          <p:nvPr/>
        </p:nvSpPr>
        <p:spPr>
          <a:xfrm>
            <a:off x="4223792" y="2780928"/>
            <a:ext cx="1152128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Web Service 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C2FEE2E-108B-3B84-E76B-3C7066C2BB6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43406" y="2559591"/>
            <a:ext cx="1580386" cy="61293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0DE9CC1-A0D4-8420-FE94-D9F764179123}"/>
              </a:ext>
            </a:extLst>
          </p:cNvPr>
          <p:cNvSpPr txBox="1"/>
          <p:nvPr/>
        </p:nvSpPr>
        <p:spPr>
          <a:xfrm>
            <a:off x="3255474" y="231342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892D8-E392-8795-592B-D74524F133F8}"/>
              </a:ext>
            </a:extLst>
          </p:cNvPr>
          <p:cNvSpPr/>
          <p:nvPr/>
        </p:nvSpPr>
        <p:spPr>
          <a:xfrm>
            <a:off x="1343471" y="3052790"/>
            <a:ext cx="1299935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 B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6788E05-C379-22B0-47A0-4A3EA3DA82BB}"/>
              </a:ext>
            </a:extLst>
          </p:cNvPr>
          <p:cNvSpPr/>
          <p:nvPr/>
        </p:nvSpPr>
        <p:spPr>
          <a:xfrm>
            <a:off x="1199456" y="2055304"/>
            <a:ext cx="1620180" cy="1661728"/>
          </a:xfrm>
          <a:prstGeom prst="roundRect">
            <a:avLst/>
          </a:prstGeom>
          <a:ln w="41275">
            <a:solidFill>
              <a:schemeClr val="bg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F0CAF5D-43F4-0B4C-8AEC-07B8A1412414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4E796F2-128A-50E2-5B82-BBBA27CA4D65}"/>
              </a:ext>
            </a:extLst>
          </p:cNvPr>
          <p:cNvSpPr/>
          <p:nvPr/>
        </p:nvSpPr>
        <p:spPr>
          <a:xfrm>
            <a:off x="6312024" y="3233256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E6EF2CA5-60EB-4C7B-E92F-707DB05D2DDC}"/>
              </a:ext>
            </a:extLst>
          </p:cNvPr>
          <p:cNvSpPr/>
          <p:nvPr/>
        </p:nvSpPr>
        <p:spPr>
          <a:xfrm>
            <a:off x="9266336" y="3136517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BRENDA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EF53FD-06B0-8A0E-4AA3-75FE829D5F33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328248" y="3454593"/>
            <a:ext cx="938088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C714233-7389-FF1D-6332-6EF48E851A5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2925664" y="3429000"/>
            <a:ext cx="3386360" cy="2559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5F2AFE5-58A6-529F-8CB1-CBFC808D12E8}"/>
              </a:ext>
            </a:extLst>
          </p:cNvPr>
          <p:cNvSpPr txBox="1"/>
          <p:nvPr/>
        </p:nvSpPr>
        <p:spPr>
          <a:xfrm>
            <a:off x="3611051" y="30485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890D60-45BB-48B5-B708-EDC936F847F6}"/>
              </a:ext>
            </a:extLst>
          </p:cNvPr>
          <p:cNvSpPr txBox="1"/>
          <p:nvPr/>
        </p:nvSpPr>
        <p:spPr>
          <a:xfrm>
            <a:off x="758227" y="434229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7260DE10-9CCB-455B-0C18-621ED60C3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6619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FF214F-D15F-98E8-E865-BA2BDF27373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sp>
        <p:nvSpPr>
          <p:cNvPr id="15" name="Denkblase: wolkenförmig 14">
            <a:extLst>
              <a:ext uri="{FF2B5EF4-FFF2-40B4-BE49-F238E27FC236}">
                <a16:creationId xmlns:a16="http://schemas.microsoft.com/office/drawing/2014/main" id="{84FB834B-99F8-49A2-D3AA-35F4AC0D9778}"/>
              </a:ext>
            </a:extLst>
          </p:cNvPr>
          <p:cNvSpPr/>
          <p:nvPr/>
        </p:nvSpPr>
        <p:spPr>
          <a:xfrm>
            <a:off x="479376" y="3867160"/>
            <a:ext cx="2376264" cy="1873602"/>
          </a:xfrm>
          <a:prstGeom prst="cloudCallout">
            <a:avLst>
              <a:gd name="adj1" fmla="val 102547"/>
              <a:gd name="adj2" fmla="val -552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E3369-59FA-980F-9F8C-1D226B1D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4C547-6525-09AC-5E81-C94BD7A01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3E1C83-BB7E-ABB7-E797-77024DDDA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955CAA3-EE41-2DAA-BDB9-64D93B697990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310096A-B274-FDCC-9C0E-7395956B9D9B}"/>
              </a:ext>
            </a:extLst>
          </p:cNvPr>
          <p:cNvSpPr/>
          <p:nvPr/>
        </p:nvSpPr>
        <p:spPr>
          <a:xfrm>
            <a:off x="6600056" y="2457895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B34EEF48-569B-1024-1EF5-2202091BF102}"/>
              </a:ext>
            </a:extLst>
          </p:cNvPr>
          <p:cNvSpPr/>
          <p:nvPr/>
        </p:nvSpPr>
        <p:spPr>
          <a:xfrm>
            <a:off x="8976320" y="237247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BRENDA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93C97C-D515-A14C-81DB-E2B6E6AE005D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616280" y="2679232"/>
            <a:ext cx="360040" cy="11314"/>
          </a:xfrm>
          <a:prstGeom prst="straightConnector1">
            <a:avLst/>
          </a:prstGeom>
          <a:ln w="25400">
            <a:solidFill>
              <a:schemeClr val="accent3">
                <a:alpha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5873613-AFA2-90E5-C0A1-EDFEAC9CA73B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25664" y="2679232"/>
            <a:ext cx="3674392" cy="749768"/>
          </a:xfrm>
          <a:prstGeom prst="straightConnector1">
            <a:avLst/>
          </a:prstGeom>
          <a:ln w="50800">
            <a:solidFill>
              <a:schemeClr val="accent3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0FE8F72-4A2C-C4BA-E388-D89F15BB1363}"/>
              </a:ext>
            </a:extLst>
          </p:cNvPr>
          <p:cNvSpPr/>
          <p:nvPr/>
        </p:nvSpPr>
        <p:spPr>
          <a:xfrm>
            <a:off x="6600056" y="3857129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B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D0941E70-1A31-0EFE-A457-5A37BF289EA3}"/>
              </a:ext>
            </a:extLst>
          </p:cNvPr>
          <p:cNvSpPr/>
          <p:nvPr/>
        </p:nvSpPr>
        <p:spPr>
          <a:xfrm>
            <a:off x="9120336" y="376039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STRENDA-DB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BD25103-3277-9087-8A7D-BAC927359292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>
            <a:off x="8616280" y="4078466"/>
            <a:ext cx="504056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C783676-C5F4-1218-6825-8004DCD9B39C}"/>
              </a:ext>
            </a:extLst>
          </p:cNvPr>
          <p:cNvSpPr txBox="1"/>
          <p:nvPr/>
        </p:nvSpPr>
        <p:spPr>
          <a:xfrm>
            <a:off x="3575720" y="261078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54EC3B-44AF-520D-E052-187942EC3C66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925664" y="3429000"/>
            <a:ext cx="3674392" cy="649466"/>
          </a:xfrm>
          <a:prstGeom prst="straightConnector1">
            <a:avLst/>
          </a:prstGeom>
          <a:ln w="50800">
            <a:solidFill>
              <a:schemeClr val="accent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EE81C64-C8D0-2F0C-B60E-8BED6CEC870A}"/>
              </a:ext>
            </a:extLst>
          </p:cNvPr>
          <p:cNvSpPr txBox="1"/>
          <p:nvPr/>
        </p:nvSpPr>
        <p:spPr>
          <a:xfrm>
            <a:off x="758227" y="434229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8BC8353-7E27-AF20-0C81-1D8B43C5B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6619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3AFA50D-75A3-AB14-ECB4-4636B56DF62E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sp>
        <p:nvSpPr>
          <p:cNvPr id="15" name="Denkblase: wolkenförmig 14">
            <a:extLst>
              <a:ext uri="{FF2B5EF4-FFF2-40B4-BE49-F238E27FC236}">
                <a16:creationId xmlns:a16="http://schemas.microsoft.com/office/drawing/2014/main" id="{71A942FB-3D59-B568-B0A0-DEE82454120D}"/>
              </a:ext>
            </a:extLst>
          </p:cNvPr>
          <p:cNvSpPr/>
          <p:nvPr/>
        </p:nvSpPr>
        <p:spPr>
          <a:xfrm>
            <a:off x="479376" y="3867160"/>
            <a:ext cx="2376264" cy="1873602"/>
          </a:xfrm>
          <a:prstGeom prst="cloudCallout">
            <a:avLst>
              <a:gd name="adj1" fmla="val 102547"/>
              <a:gd name="adj2" fmla="val -552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Coupling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3" y="116855"/>
            <a:ext cx="8256541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BC2467-12F1-0509-A204-9F750047F078}"/>
              </a:ext>
            </a:extLst>
          </p:cNvPr>
          <p:cNvGrpSpPr/>
          <p:nvPr/>
        </p:nvGrpSpPr>
        <p:grpSpPr>
          <a:xfrm>
            <a:off x="1271482" y="1611219"/>
            <a:ext cx="9867080" cy="2034604"/>
            <a:chOff x="909440" y="2361937"/>
            <a:chExt cx="9867080" cy="2034604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5F0CAF5D-43F4-0B4C-8AEC-07B8A1412414}"/>
                </a:ext>
              </a:extLst>
            </p:cNvPr>
            <p:cNvSpPr/>
            <p:nvPr/>
          </p:nvSpPr>
          <p:spPr>
            <a:xfrm>
              <a:off x="909440" y="3207663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Algorithm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A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E796F2-128A-50E2-5B82-BBBA27CA4D65}"/>
                </a:ext>
              </a:extLst>
            </p:cNvPr>
            <p:cNvSpPr/>
            <p:nvPr/>
          </p:nvSpPr>
          <p:spPr>
            <a:xfrm>
              <a:off x="6600056" y="2457895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A</a:t>
              </a:r>
            </a:p>
          </p:txBody>
        </p:sp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E6EF2CA5-60EB-4C7B-E92F-707DB05D2DDC}"/>
                </a:ext>
              </a:extLst>
            </p:cNvPr>
            <p:cNvSpPr/>
            <p:nvPr/>
          </p:nvSpPr>
          <p:spPr>
            <a:xfrm>
              <a:off x="9048328" y="2361937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UniProtKB</a:t>
              </a:r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BEF53FD-06B0-8A0E-4AA3-75FE829D5F33}"/>
                </a:ext>
              </a:extLst>
            </p:cNvPr>
            <p:cNvCxnSpPr>
              <a:stCxn id="4" idx="3"/>
              <a:endCxn id="6" idx="2"/>
            </p:cNvCxnSpPr>
            <p:nvPr/>
          </p:nvCxnSpPr>
          <p:spPr>
            <a:xfrm>
              <a:off x="8616280" y="2679232"/>
              <a:ext cx="432048" cy="781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C714233-7389-FF1D-6332-6EF48E851A5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925664" y="2679232"/>
              <a:ext cx="3674392" cy="74976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336367F-42E7-773F-C43C-5F233E88E9F7}"/>
                </a:ext>
              </a:extLst>
            </p:cNvPr>
            <p:cNvSpPr/>
            <p:nvPr/>
          </p:nvSpPr>
          <p:spPr>
            <a:xfrm>
              <a:off x="6600056" y="3857129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B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6F6BEC41-2367-7CB3-C952-2F8B5EC4F163}"/>
                </a:ext>
              </a:extLst>
            </p:cNvPr>
            <p:cNvSpPr/>
            <p:nvPr/>
          </p:nvSpPr>
          <p:spPr>
            <a:xfrm>
              <a:off x="9120336" y="3760390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ENZYME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6C02DD2-463F-96BA-DB1D-0BDDB38BDEBB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>
              <a:off x="8616280" y="4078466"/>
              <a:ext cx="504056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F2AFE5-58A6-529F-8CB1-CBFC808D12E8}"/>
                </a:ext>
              </a:extLst>
            </p:cNvPr>
            <p:cNvSpPr txBox="1"/>
            <p:nvPr/>
          </p:nvSpPr>
          <p:spPr>
            <a:xfrm>
              <a:off x="3575720" y="26107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Query: EC 1.1.1.1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F71FD20-4387-E1A8-BC5F-752FE7786F66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>
              <a:off x="2925664" y="3429000"/>
              <a:ext cx="3674392" cy="649466"/>
            </a:xfrm>
            <a:prstGeom prst="straightConnector1">
              <a:avLst/>
            </a:prstGeom>
            <a:ln w="508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ED2E03AB-AA1D-5643-6891-D1F420239E8C}"/>
              </a:ext>
            </a:extLst>
          </p:cNvPr>
          <p:cNvSpPr txBox="1"/>
          <p:nvPr/>
        </p:nvSpPr>
        <p:spPr>
          <a:xfrm>
            <a:off x="3537674" y="3237865"/>
            <a:ext cx="288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 Loose Coupling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74A885E-AAEF-D794-5B5C-AB6A72B53CE1}"/>
              </a:ext>
            </a:extLst>
          </p:cNvPr>
          <p:cNvGrpSpPr/>
          <p:nvPr/>
        </p:nvGrpSpPr>
        <p:grpSpPr>
          <a:xfrm>
            <a:off x="479376" y="3867160"/>
            <a:ext cx="2376264" cy="1873602"/>
            <a:chOff x="589682" y="3342707"/>
            <a:chExt cx="2376264" cy="187360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B2C825B-EB79-FE9B-FD70-84D290AFF402}"/>
                </a:ext>
              </a:extLst>
            </p:cNvPr>
            <p:cNvSpPr/>
            <p:nvPr/>
          </p:nvSpPr>
          <p:spPr>
            <a:xfrm>
              <a:off x="787868" y="3862688"/>
              <a:ext cx="68553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APIs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34FC1D08-3899-8F9D-1DDB-D83D0186DDD0}"/>
                </a:ext>
              </a:extLst>
            </p:cNvPr>
            <p:cNvSpPr/>
            <p:nvPr/>
          </p:nvSpPr>
          <p:spPr>
            <a:xfrm>
              <a:off x="1410589" y="3608034"/>
              <a:ext cx="127540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Interfaces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C96A15F-01A3-79AC-B498-01473403A921}"/>
                </a:ext>
              </a:extLst>
            </p:cNvPr>
            <p:cNvSpPr/>
            <p:nvPr/>
          </p:nvSpPr>
          <p:spPr>
            <a:xfrm>
              <a:off x="1120150" y="4168419"/>
              <a:ext cx="1448943" cy="783193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Domain</a:t>
              </a:r>
            </a:p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Boundries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2" name="Denkblase: wolkenförmig 11">
              <a:extLst>
                <a:ext uri="{FF2B5EF4-FFF2-40B4-BE49-F238E27FC236}">
                  <a16:creationId xmlns:a16="http://schemas.microsoft.com/office/drawing/2014/main" id="{5A655EB7-4A59-76AA-DFB1-C1CDD542C142}"/>
                </a:ext>
              </a:extLst>
            </p:cNvPr>
            <p:cNvSpPr/>
            <p:nvPr/>
          </p:nvSpPr>
          <p:spPr>
            <a:xfrm>
              <a:off x="589682" y="3342707"/>
              <a:ext cx="2376264" cy="1873602"/>
            </a:xfrm>
            <a:prstGeom prst="cloudCallout">
              <a:avLst>
                <a:gd name="adj1" fmla="val 114821"/>
                <a:gd name="adj2" fmla="val -37081"/>
              </a:avLst>
            </a:prstGeom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D911B515-424A-0C14-380B-6D7FAAE9BCD8}"/>
              </a:ext>
            </a:extLst>
          </p:cNvPr>
          <p:cNvSpPr/>
          <p:nvPr/>
        </p:nvSpPr>
        <p:spPr>
          <a:xfrm>
            <a:off x="7775041" y="4131272"/>
            <a:ext cx="3094360" cy="1951532"/>
          </a:xfrm>
          <a:prstGeom prst="cloudCallout">
            <a:avLst>
              <a:gd name="adj1" fmla="val -130142"/>
              <a:gd name="adj2" fmla="val -50828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428D2A-2462-4861-5C1E-7D6002D8C7BE}"/>
              </a:ext>
            </a:extLst>
          </p:cNvPr>
          <p:cNvSpPr/>
          <p:nvPr/>
        </p:nvSpPr>
        <p:spPr>
          <a:xfrm>
            <a:off x="9423194" y="4303052"/>
            <a:ext cx="1072736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8674B56-80ED-D1A5-49B2-32D56DBF454C}"/>
              </a:ext>
            </a:extLst>
          </p:cNvPr>
          <p:cNvSpPr/>
          <p:nvPr/>
        </p:nvSpPr>
        <p:spPr>
          <a:xfrm>
            <a:off x="8156750" y="4700300"/>
            <a:ext cx="1683944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Datastructure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401E8F-9017-5239-06B7-17A61598B82B}"/>
              </a:ext>
            </a:extLst>
          </p:cNvPr>
          <p:cNvSpPr/>
          <p:nvPr/>
        </p:nvSpPr>
        <p:spPr>
          <a:xfrm>
            <a:off x="8364045" y="5192928"/>
            <a:ext cx="1660611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calls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" name="Grafik 33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F31127CF-D29F-0703-093C-E6ECA11BC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494" y="3887331"/>
            <a:ext cx="1305325" cy="17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C566820F-4E1B-C9BF-255E-E2835EA2F20F}"/>
              </a:ext>
            </a:extLst>
          </p:cNvPr>
          <p:cNvSpPr txBox="1"/>
          <p:nvPr/>
        </p:nvSpPr>
        <p:spPr>
          <a:xfrm>
            <a:off x="1055440" y="1461323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Small </a:t>
            </a:r>
            <a:r>
              <a:rPr lang="de-DE" sz="1600" dirty="0" err="1"/>
              <a:t>independent</a:t>
            </a:r>
            <a:r>
              <a:rPr lang="de-DE" sz="1600" dirty="0"/>
              <a:t>, </a:t>
            </a:r>
            <a:r>
              <a:rPr lang="de-DE" sz="1600" dirty="0" err="1"/>
              <a:t>specialized</a:t>
            </a:r>
            <a:r>
              <a:rPr lang="de-DE" sz="1600" dirty="0"/>
              <a:t> </a:t>
            </a:r>
            <a:r>
              <a:rPr lang="de-DE" sz="1600" dirty="0" err="1"/>
              <a:t>services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Own </a:t>
            </a:r>
            <a:r>
              <a:rPr lang="de-DE" sz="1600" dirty="0" err="1"/>
              <a:t>isolated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persistence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takes place via well-defined APIs</a:t>
            </a:r>
            <a:endParaRPr lang="de-DE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23FE76DE-8484-D98F-0DB1-7233CD57AFE4}"/>
              </a:ext>
            </a:extLst>
          </p:cNvPr>
          <p:cNvSpPr txBox="1"/>
          <p:nvPr/>
        </p:nvSpPr>
        <p:spPr>
          <a:xfrm>
            <a:off x="911424" y="32168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good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C77C27-79AE-CEC0-E296-E716402159C5}"/>
              </a:ext>
            </a:extLst>
          </p:cNvPr>
          <p:cNvSpPr txBox="1"/>
          <p:nvPr/>
        </p:nvSpPr>
        <p:spPr>
          <a:xfrm>
            <a:off x="191344" y="3718679"/>
            <a:ext cx="324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„Small“ </a:t>
            </a:r>
            <a:r>
              <a:rPr lang="de-DE" sz="1600" dirty="0" err="1"/>
              <a:t>codebase</a:t>
            </a:r>
            <a:r>
              <a:rPr lang="de-DE" sz="1600" dirty="0"/>
              <a:t>, </a:t>
            </a:r>
            <a:r>
              <a:rPr lang="en-US" sz="1600" dirty="0"/>
              <a:t>can be implemented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scalability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Technological </a:t>
            </a:r>
            <a:r>
              <a:rPr lang="de-DE" sz="1600" dirty="0" err="1"/>
              <a:t>flexibility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Reliability</a:t>
            </a:r>
            <a:endParaRPr lang="de-DE" sz="16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9EF39298-46BA-647E-BCB4-72A660751653}"/>
              </a:ext>
            </a:extLst>
          </p:cNvPr>
          <p:cNvSpPr txBox="1"/>
          <p:nvPr/>
        </p:nvSpPr>
        <p:spPr>
          <a:xfrm>
            <a:off x="4079776" y="325622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bad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D9663-1202-C90C-66C6-4A890AD1FAA2}"/>
              </a:ext>
            </a:extLst>
          </p:cNvPr>
          <p:cNvSpPr txBox="1"/>
          <p:nvPr/>
        </p:nvSpPr>
        <p:spPr>
          <a:xfrm>
            <a:off x="3580721" y="3656599"/>
            <a:ext cx="3249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More </a:t>
            </a: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monolith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Communication </a:t>
            </a:r>
            <a:r>
              <a:rPr lang="de-DE" sz="1600" dirty="0" err="1"/>
              <a:t>slower</a:t>
            </a:r>
            <a:endParaRPr lang="de-DE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28D0773-6419-8D57-9797-38A3782BB0E2}"/>
              </a:ext>
            </a:extLst>
          </p:cNvPr>
          <p:cNvGrpSpPr/>
          <p:nvPr/>
        </p:nvGrpSpPr>
        <p:grpSpPr>
          <a:xfrm>
            <a:off x="7231461" y="1618394"/>
            <a:ext cx="3384255" cy="4076409"/>
            <a:chOff x="7118688" y="1688724"/>
            <a:chExt cx="3384255" cy="407640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EC66B05-BAAF-A0CF-E74F-F0CB547B35D3}"/>
                </a:ext>
              </a:extLst>
            </p:cNvPr>
            <p:cNvSpPr/>
            <p:nvPr/>
          </p:nvSpPr>
          <p:spPr>
            <a:xfrm>
              <a:off x="8238964" y="168872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3B6D05F-2B0B-5D5C-6ACA-7EB7E6A53B86}"/>
                </a:ext>
              </a:extLst>
            </p:cNvPr>
            <p:cNvSpPr/>
            <p:nvPr/>
          </p:nvSpPr>
          <p:spPr>
            <a:xfrm>
              <a:off x="7118688" y="292956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1</a:t>
              </a: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4788DD8-0751-D6E9-DC76-8E0623728C92}"/>
                </a:ext>
              </a:extLst>
            </p:cNvPr>
            <p:cNvSpPr/>
            <p:nvPr/>
          </p:nvSpPr>
          <p:spPr>
            <a:xfrm>
              <a:off x="9192344" y="292494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2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CF06530-6069-A676-82E7-AFF5E5DCCE3B}"/>
                </a:ext>
              </a:extLst>
            </p:cNvPr>
            <p:cNvSpPr/>
            <p:nvPr/>
          </p:nvSpPr>
          <p:spPr>
            <a:xfrm>
              <a:off x="9192343" y="4080092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3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2D858BDB-BCAB-8639-8E20-123E721A8966}"/>
                </a:ext>
              </a:extLst>
            </p:cNvPr>
            <p:cNvSpPr/>
            <p:nvPr/>
          </p:nvSpPr>
          <p:spPr>
            <a:xfrm>
              <a:off x="9508446" y="5128982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2</a:t>
              </a:r>
            </a:p>
          </p:txBody>
        </p:sp>
        <p:sp>
          <p:nvSpPr>
            <p:cNvPr id="19" name="Zylinder 18">
              <a:extLst>
                <a:ext uri="{FF2B5EF4-FFF2-40B4-BE49-F238E27FC236}">
                  <a16:creationId xmlns:a16="http://schemas.microsoft.com/office/drawing/2014/main" id="{F7A4D91B-3A78-993B-476C-E3B9326BB0C7}"/>
                </a:ext>
              </a:extLst>
            </p:cNvPr>
            <p:cNvSpPr/>
            <p:nvPr/>
          </p:nvSpPr>
          <p:spPr>
            <a:xfrm>
              <a:off x="7434791" y="4071067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D5A0677-63E9-FCB1-E148-9EB13EAF9D9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7773988" y="2131398"/>
              <a:ext cx="1120276" cy="7981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2BC2E7E-51F0-4BE8-ADD1-B1D0400427B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8894264" y="2131398"/>
              <a:ext cx="953380" cy="79354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CE3FEF8-AAC8-E863-0288-4D6A0C140A95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9847643" y="3367618"/>
              <a:ext cx="1" cy="712474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E0AA09-62CD-F42E-FCC6-B18439E25618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flipH="1">
              <a:off x="9847642" y="4522766"/>
              <a:ext cx="1" cy="60621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7EC383-84D7-594B-3B55-34A9D8B62AA6}"/>
                </a:ext>
              </a:extLst>
            </p:cNvPr>
            <p:cNvCxnSpPr>
              <a:stCxn id="14" idx="2"/>
              <a:endCxn id="19" idx="1"/>
            </p:cNvCxnSpPr>
            <p:nvPr/>
          </p:nvCxnSpPr>
          <p:spPr>
            <a:xfrm flipH="1">
              <a:off x="7773987" y="3372238"/>
              <a:ext cx="1" cy="69882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256F8B-D6E3-1F18-76FA-47B6FE8AE19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dirty="0" err="1">
                <a:latin typeface="ArialMT"/>
              </a:rPr>
              <a:t>O.Al-Debagy</a:t>
            </a:r>
            <a:r>
              <a:rPr lang="en-US" sz="1200" dirty="0">
                <a:latin typeface="ArialMT"/>
              </a:rPr>
              <a:t>, </a:t>
            </a:r>
            <a:r>
              <a:rPr lang="en-US" sz="1200" dirty="0" err="1">
                <a:latin typeface="ArialMT"/>
              </a:rPr>
              <a:t>P.Martinek</a:t>
            </a:r>
            <a:r>
              <a:rPr lang="en-US" sz="1200" i="1" dirty="0">
                <a:latin typeface="ArialMT"/>
              </a:rPr>
              <a:t>, A Comparative Review of Microservices and </a:t>
            </a:r>
            <a:r>
              <a:rPr lang="de-DE" sz="1200" i="1" dirty="0" err="1">
                <a:latin typeface="ArialMT"/>
              </a:rPr>
              <a:t>Monolithic</a:t>
            </a:r>
            <a:r>
              <a:rPr lang="de-DE" sz="1200" i="1" dirty="0">
                <a:latin typeface="ArialMT"/>
              </a:rPr>
              <a:t> </a:t>
            </a:r>
            <a:r>
              <a:rPr lang="de-DE" sz="1200" i="1" dirty="0" err="1">
                <a:latin typeface="ArialMT"/>
              </a:rPr>
              <a:t>Architectures</a:t>
            </a:r>
            <a:r>
              <a:rPr lang="en-US" sz="1200" i="1" dirty="0">
                <a:latin typeface="ArialMT"/>
              </a:rPr>
              <a:t>, 2018</a:t>
            </a:r>
            <a:endParaRPr lang="de-DE" sz="1200" i="1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5583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F7743F9-C207-BFC3-D986-0F87446A42FD}"/>
              </a:ext>
            </a:extLst>
          </p:cNvPr>
          <p:cNvSpPr/>
          <p:nvPr/>
        </p:nvSpPr>
        <p:spPr>
          <a:xfrm>
            <a:off x="1832138" y="1271572"/>
            <a:ext cx="9520446" cy="474971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2A420D4-D3B5-3730-B8EB-E78431607AF7}"/>
              </a:ext>
            </a:extLst>
          </p:cNvPr>
          <p:cNvSpPr/>
          <p:nvPr/>
        </p:nvSpPr>
        <p:spPr>
          <a:xfrm>
            <a:off x="1991544" y="1480145"/>
            <a:ext cx="2664296" cy="222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BFCA1C-1CF7-2D70-9E68-01D94F60B2F7}"/>
              </a:ext>
            </a:extLst>
          </p:cNvPr>
          <p:cNvSpPr/>
          <p:nvPr/>
        </p:nvSpPr>
        <p:spPr>
          <a:xfrm>
            <a:off x="2351584" y="204825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Reverse Proxy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F503AE-F123-0DFC-4089-2AA13BEA564B}"/>
              </a:ext>
            </a:extLst>
          </p:cNvPr>
          <p:cNvSpPr/>
          <p:nvPr/>
        </p:nvSpPr>
        <p:spPr>
          <a:xfrm>
            <a:off x="8766580" y="1558244"/>
            <a:ext cx="2339853" cy="1780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FC4637-C4D0-D392-851A-D1B2FF5B2ABD}"/>
              </a:ext>
            </a:extLst>
          </p:cNvPr>
          <p:cNvGrpSpPr/>
          <p:nvPr/>
        </p:nvGrpSpPr>
        <p:grpSpPr>
          <a:xfrm>
            <a:off x="-185592" y="2158124"/>
            <a:ext cx="1467597" cy="763460"/>
            <a:chOff x="3126202" y="5556775"/>
            <a:chExt cx="1467597" cy="76346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B21DEEB-B7F5-BD49-DC56-BF2DBF11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0A84FB-46C3-7A50-F293-B407B128B731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5A904CC1-FF6E-55E5-6266-F4AA02024554}"/>
              </a:ext>
            </a:extLst>
          </p:cNvPr>
          <p:cNvSpPr/>
          <p:nvPr/>
        </p:nvSpPr>
        <p:spPr>
          <a:xfrm>
            <a:off x="2351584" y="276833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Webfrontend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409EC-4FC4-E7B3-9F62-760FCCF4438E}"/>
              </a:ext>
            </a:extLst>
          </p:cNvPr>
          <p:cNvSpPr/>
          <p:nvPr/>
        </p:nvSpPr>
        <p:spPr>
          <a:xfrm>
            <a:off x="5231904" y="3891094"/>
            <a:ext cx="3384376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6CAF99C2-FA5C-41BB-B9D5-EDD55E7776A6}"/>
              </a:ext>
            </a:extLst>
          </p:cNvPr>
          <p:cNvSpPr/>
          <p:nvPr/>
        </p:nvSpPr>
        <p:spPr>
          <a:xfrm>
            <a:off x="9248786" y="2387363"/>
            <a:ext cx="1375439" cy="83189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Chemical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aware</a:t>
            </a:r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A07B3C5-89BB-30E8-C7BD-3636B59B2339}"/>
              </a:ext>
            </a:extLst>
          </p:cNvPr>
          <p:cNvSpPr/>
          <p:nvPr/>
        </p:nvSpPr>
        <p:spPr>
          <a:xfrm>
            <a:off x="5602709" y="1672766"/>
            <a:ext cx="1944216" cy="1320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12C928-1B30-251D-156C-57C024ED15E9}"/>
              </a:ext>
            </a:extLst>
          </p:cNvPr>
          <p:cNvSpPr/>
          <p:nvPr/>
        </p:nvSpPr>
        <p:spPr>
          <a:xfrm>
            <a:off x="5788248" y="2339799"/>
            <a:ext cx="165618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D691C9-010B-21D7-F942-B7EF71C89FF7}"/>
              </a:ext>
            </a:extLst>
          </p:cNvPr>
          <p:cNvSpPr txBox="1"/>
          <p:nvPr/>
        </p:nvSpPr>
        <p:spPr>
          <a:xfrm>
            <a:off x="5231904" y="3889609"/>
            <a:ext cx="338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n+1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AA4D270-CA2C-5E05-360C-A9ECFE9F1D91}"/>
              </a:ext>
            </a:extLst>
          </p:cNvPr>
          <p:cNvSpPr/>
          <p:nvPr/>
        </p:nvSpPr>
        <p:spPr>
          <a:xfrm>
            <a:off x="5089968" y="4223595"/>
            <a:ext cx="3356525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0876F0C-B24D-59C7-FF29-FD75F8E1CAD0}"/>
              </a:ext>
            </a:extLst>
          </p:cNvPr>
          <p:cNvSpPr/>
          <p:nvPr/>
        </p:nvSpPr>
        <p:spPr>
          <a:xfrm>
            <a:off x="5378000" y="4759774"/>
            <a:ext cx="2713786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Calculation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Predicting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Service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3542A9-34E7-D63C-1422-9E08E2A47C2A}"/>
              </a:ext>
            </a:extLst>
          </p:cNvPr>
          <p:cNvSpPr txBox="1"/>
          <p:nvPr/>
        </p:nvSpPr>
        <p:spPr>
          <a:xfrm>
            <a:off x="5089968" y="4222110"/>
            <a:ext cx="3356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6168EB-B897-990F-9461-146D81E7B7E0}"/>
              </a:ext>
            </a:extLst>
          </p:cNvPr>
          <p:cNvSpPr txBox="1"/>
          <p:nvPr/>
        </p:nvSpPr>
        <p:spPr>
          <a:xfrm>
            <a:off x="8766580" y="1568922"/>
            <a:ext cx="2339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5DFF-D459-18A5-9CB2-BE2F3F98EA68}"/>
              </a:ext>
            </a:extLst>
          </p:cNvPr>
          <p:cNvSpPr txBox="1"/>
          <p:nvPr/>
        </p:nvSpPr>
        <p:spPr>
          <a:xfrm>
            <a:off x="5602710" y="1674078"/>
            <a:ext cx="1944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F6DE1C3-6941-01CE-932C-E004F05C0F02}"/>
              </a:ext>
            </a:extLst>
          </p:cNvPr>
          <p:cNvSpPr txBox="1"/>
          <p:nvPr/>
        </p:nvSpPr>
        <p:spPr>
          <a:xfrm>
            <a:off x="1996656" y="1476833"/>
            <a:ext cx="265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1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2C54141-CF30-7F95-F33A-686A7CCD4ECC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439816" y="2539854"/>
            <a:ext cx="1348432" cy="428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11C5EB8-7690-4C04-1874-FF957A0DD90E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>
            <a:off x="7444432" y="2539854"/>
            <a:ext cx="1804354" cy="263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5D3CBDE-1B52-AA7F-606F-2BFE36B27F7F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6616340" y="2739909"/>
            <a:ext cx="118553" cy="20198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E0B853A-461E-B9F7-58E1-6692F0857B37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7775" y="2422750"/>
            <a:ext cx="1223769" cy="1695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038007D-335E-97CB-F639-DFC8CC95D126}"/>
              </a:ext>
            </a:extLst>
          </p:cNvPr>
          <p:cNvSpPr txBox="1"/>
          <p:nvPr/>
        </p:nvSpPr>
        <p:spPr>
          <a:xfrm>
            <a:off x="1148347" y="2106837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DF48DC1-07A9-F7E7-4E27-3128AD985F25}"/>
              </a:ext>
            </a:extLst>
          </p:cNvPr>
          <p:cNvSpPr txBox="1"/>
          <p:nvPr/>
        </p:nvSpPr>
        <p:spPr>
          <a:xfrm>
            <a:off x="4797890" y="2835640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55DF060-CF0C-74C2-34E4-5698E56F9633}"/>
              </a:ext>
            </a:extLst>
          </p:cNvPr>
          <p:cNvSpPr txBox="1"/>
          <p:nvPr/>
        </p:nvSpPr>
        <p:spPr>
          <a:xfrm>
            <a:off x="6698444" y="3256331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99E83C-1BB7-C006-BD5F-1A3B9ED3CAC3}"/>
              </a:ext>
            </a:extLst>
          </p:cNvPr>
          <p:cNvSpPr txBox="1"/>
          <p:nvPr/>
        </p:nvSpPr>
        <p:spPr>
          <a:xfrm>
            <a:off x="7773797" y="2220816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26731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- Netflix &amp; Amazon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831AEA0-C15C-DEBF-9C3D-2C22CC183A68}"/>
              </a:ext>
            </a:extLst>
          </p:cNvPr>
          <p:cNvGrpSpPr/>
          <p:nvPr/>
        </p:nvGrpSpPr>
        <p:grpSpPr>
          <a:xfrm>
            <a:off x="864929" y="1340768"/>
            <a:ext cx="3600400" cy="3340038"/>
            <a:chOff x="252809" y="1201698"/>
            <a:chExt cx="3249935" cy="284927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19EC54F-12A9-7F99-BB27-335252FE8020}"/>
                </a:ext>
              </a:extLst>
            </p:cNvPr>
            <p:cNvSpPr txBox="1"/>
            <p:nvPr/>
          </p:nvSpPr>
          <p:spPr>
            <a:xfrm>
              <a:off x="1288279" y="3867184"/>
              <a:ext cx="1798265" cy="183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Netflix-Death-Star Architecture</a:t>
              </a:r>
            </a:p>
          </p:txBody>
        </p:sp>
        <p:pic>
          <p:nvPicPr>
            <p:cNvPr id="4" name="Grafik 3" descr="Ein Bild, das Farbigkeit, Kreis, Kunst enthält.&#10;&#10;Automatisch generierte Beschreibung">
              <a:extLst>
                <a:ext uri="{FF2B5EF4-FFF2-40B4-BE49-F238E27FC236}">
                  <a16:creationId xmlns:a16="http://schemas.microsoft.com/office/drawing/2014/main" id="{507EFC25-5538-45DF-68CF-5C94E434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09" y="1201698"/>
              <a:ext cx="3249935" cy="2572508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8C495C-4501-D7DB-8B6B-13D612465137}"/>
              </a:ext>
            </a:extLst>
          </p:cNvPr>
          <p:cNvGrpSpPr/>
          <p:nvPr/>
        </p:nvGrpSpPr>
        <p:grpSpPr>
          <a:xfrm>
            <a:off x="5648567" y="1436843"/>
            <a:ext cx="5808168" cy="2783985"/>
            <a:chOff x="5663952" y="1916832"/>
            <a:chExt cx="5808168" cy="2783985"/>
          </a:xfrm>
        </p:grpSpPr>
        <p:pic>
          <p:nvPicPr>
            <p:cNvPr id="7" name="Grafik 6" descr="Ein Bild, das Kunst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099050D5-1D37-EB0F-7F0E-3D97033D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1916832"/>
              <a:ext cx="5772369" cy="25687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79EC99-BAC7-C825-E21A-E3E55AC44A59}"/>
                </a:ext>
              </a:extLst>
            </p:cNvPr>
            <p:cNvSpPr txBox="1"/>
            <p:nvPr/>
          </p:nvSpPr>
          <p:spPr>
            <a:xfrm>
              <a:off x="5663952" y="4485455"/>
              <a:ext cx="5808168" cy="21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Amazon, 2000 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DAB5F1-90E8-A91E-52B2-DC2073FA3252}"/>
              </a:ext>
            </a:extLst>
          </p:cNvPr>
          <p:cNvGrpSpPr/>
          <p:nvPr/>
        </p:nvGrpSpPr>
        <p:grpSpPr>
          <a:xfrm>
            <a:off x="5684366" y="4220828"/>
            <a:ext cx="5772369" cy="1322285"/>
            <a:chOff x="2351584" y="2852937"/>
            <a:chExt cx="6948772" cy="1322285"/>
          </a:xfrm>
        </p:grpSpPr>
        <p:sp>
          <p:nvSpPr>
            <p:cNvPr id="13" name="Textfeld 8">
              <a:extLst>
                <a:ext uri="{FF2B5EF4-FFF2-40B4-BE49-F238E27FC236}">
                  <a16:creationId xmlns:a16="http://schemas.microsoft.com/office/drawing/2014/main" id="{A220FD23-D8BC-6EF8-22CC-65BC214BDCF8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i="1" dirty="0"/>
                <a:t>Microservices and serverless components are tools that do work at high scale, but whether to use them over monolith has to be made on a case-by-case basis</a:t>
              </a:r>
              <a:r>
                <a:rPr lang="en-US" dirty="0"/>
                <a:t>”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4F788-128C-5731-7A90-242811794669}"/>
                </a:ext>
              </a:extLst>
            </p:cNvPr>
            <p:cNvSpPr txBox="1"/>
            <p:nvPr/>
          </p:nvSpPr>
          <p:spPr>
            <a:xfrm>
              <a:off x="2351584" y="386744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Marcin </a:t>
              </a:r>
              <a:r>
                <a:rPr lang="de-DE" sz="1400" dirty="0" err="1"/>
                <a:t>Kolney</a:t>
              </a:r>
              <a:r>
                <a:rPr lang="de-DE" sz="1400" dirty="0"/>
                <a:t>, </a:t>
              </a:r>
              <a:r>
                <a:rPr lang="en-US" sz="1400" dirty="0"/>
                <a:t>Amazon Prime Senior Software Development Engineer</a:t>
              </a:r>
              <a:endParaRPr lang="de-DE" sz="1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515DD9B-2544-92F9-CF4C-E6ED49064B3D}"/>
              </a:ext>
            </a:extLst>
          </p:cNvPr>
          <p:cNvGrpSpPr/>
          <p:nvPr/>
        </p:nvGrpSpPr>
        <p:grpSpPr>
          <a:xfrm>
            <a:off x="249037" y="4788415"/>
            <a:ext cx="4832183" cy="1200329"/>
            <a:chOff x="1994484" y="4653136"/>
            <a:chExt cx="10160181" cy="59527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86EFC1-9CA0-BBDF-34F8-E601AF6FC08A}"/>
                </a:ext>
              </a:extLst>
            </p:cNvPr>
            <p:cNvSpPr txBox="1"/>
            <p:nvPr/>
          </p:nvSpPr>
          <p:spPr>
            <a:xfrm>
              <a:off x="1994484" y="4653136"/>
              <a:ext cx="10160181" cy="59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Amazon claims to have reduced the cost of its video streaming service by 90% by switching from a microservice/serverless architecture to a monolith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707C763-DECE-5996-4D60-3FAB9EA400A3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FC502D6-9A07-98B3-C0A2-652A7C828044}"/>
              </a:ext>
            </a:extLst>
          </p:cNvPr>
          <p:cNvCxnSpPr>
            <a:stCxn id="30" idx="1"/>
            <a:endCxn id="21" idx="1"/>
          </p:cNvCxnSpPr>
          <p:nvPr/>
        </p:nvCxnSpPr>
        <p:spPr>
          <a:xfrm flipH="1">
            <a:off x="6481505" y="1951087"/>
            <a:ext cx="554681" cy="703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Adapters/Hexagonal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9BDC72-9E63-38DB-AD6A-F1785F95A854}"/>
              </a:ext>
            </a:extLst>
          </p:cNvPr>
          <p:cNvGrpSpPr/>
          <p:nvPr/>
        </p:nvGrpSpPr>
        <p:grpSpPr>
          <a:xfrm>
            <a:off x="2207568" y="1124744"/>
            <a:ext cx="4608512" cy="4104456"/>
            <a:chOff x="1127448" y="1700808"/>
            <a:chExt cx="4608512" cy="4104456"/>
          </a:xfrm>
        </p:grpSpPr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66D35E10-F2BF-EB52-22A1-F09E6778B9E0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E64E871D-D643-81BE-3DDD-90B0D274B639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BC5A3A9-6DFE-B912-FC33-0256B5FC9022}"/>
                </a:ext>
              </a:extLst>
            </p:cNvPr>
            <p:cNvSpPr txBox="1"/>
            <p:nvPr/>
          </p:nvSpPr>
          <p:spPr>
            <a:xfrm>
              <a:off x="2848136" y="3501327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Application</a:t>
              </a:r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BBF937E-EB5A-D053-3A53-0FA97DD8C636}"/>
                </a:ext>
              </a:extLst>
            </p:cNvPr>
            <p:cNvSpPr/>
            <p:nvPr/>
          </p:nvSpPr>
          <p:spPr>
            <a:xfrm>
              <a:off x="3159596" y="2611318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F09EAA-CDD3-A218-7797-56CFD2B495B9}"/>
                </a:ext>
              </a:extLst>
            </p:cNvPr>
            <p:cNvSpPr/>
            <p:nvPr/>
          </p:nvSpPr>
          <p:spPr>
            <a:xfrm rot="4021645">
              <a:off x="3977427" y="3249707"/>
              <a:ext cx="703709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CF6A91-A6E2-9C53-43E1-6789C614CB83}"/>
                </a:ext>
              </a:extLst>
            </p:cNvPr>
            <p:cNvSpPr/>
            <p:nvPr/>
          </p:nvSpPr>
          <p:spPr>
            <a:xfrm>
              <a:off x="3073447" y="4463101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7463C9-6E7F-54FE-C896-6D1D3A11BFC6}"/>
                </a:ext>
              </a:extLst>
            </p:cNvPr>
            <p:cNvSpPr txBox="1"/>
            <p:nvPr/>
          </p:nvSpPr>
          <p:spPr>
            <a:xfrm>
              <a:off x="1953180" y="1957460"/>
              <a:ext cx="10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Adapters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828C0-1986-9839-8E08-C55DA454A83C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50D8102-24FF-F531-FAF2-C49CD4CB26CC}"/>
                </a:ext>
              </a:extLst>
            </p:cNvPr>
            <p:cNvSpPr/>
            <p:nvPr/>
          </p:nvSpPr>
          <p:spPr>
            <a:xfrm rot="1500730">
              <a:off x="1484379" y="3053610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994830-0F61-F4F8-8931-432C73DCB502}"/>
                </a:ext>
              </a:extLst>
            </p:cNvPr>
            <p:cNvSpPr/>
            <p:nvPr/>
          </p:nvSpPr>
          <p:spPr>
            <a:xfrm rot="5400000">
              <a:off x="3181303" y="191989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B562770-7BB9-F821-66D4-DDE0982AE0A7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710C14B-F0E6-C162-08F1-F23848BF9393}"/>
                </a:ext>
              </a:extLst>
            </p:cNvPr>
            <p:cNvSpPr/>
            <p:nvPr/>
          </p:nvSpPr>
          <p:spPr>
            <a:xfrm rot="9387003">
              <a:off x="4710498" y="317508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3DA93C7-D9CC-C0FD-92E7-6DEBB835C314}"/>
                </a:ext>
              </a:extLst>
            </p:cNvPr>
            <p:cNvSpPr/>
            <p:nvPr/>
          </p:nvSpPr>
          <p:spPr>
            <a:xfrm rot="5400000">
              <a:off x="2619482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F2EBE3F-83AD-F539-44AC-6D74977D536A}"/>
                </a:ext>
              </a:extLst>
            </p:cNvPr>
            <p:cNvSpPr/>
            <p:nvPr/>
          </p:nvSpPr>
          <p:spPr>
            <a:xfrm rot="5400000">
              <a:off x="3095154" y="5192353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764FE74-F412-22EB-F745-123A32A8C4BE}"/>
                </a:ext>
              </a:extLst>
            </p:cNvPr>
            <p:cNvSpPr/>
            <p:nvPr/>
          </p:nvSpPr>
          <p:spPr>
            <a:xfrm rot="5400000">
              <a:off x="3570826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971889-B053-DE9F-6037-AAD9B2D0FABD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sp>
        <p:nvSpPr>
          <p:cNvPr id="27" name="Zylinder 26">
            <a:extLst>
              <a:ext uri="{FF2B5EF4-FFF2-40B4-BE49-F238E27FC236}">
                <a16:creationId xmlns:a16="http://schemas.microsoft.com/office/drawing/2014/main" id="{E493854F-8528-BD49-1628-30F2E25B723E}"/>
              </a:ext>
            </a:extLst>
          </p:cNvPr>
          <p:cNvSpPr/>
          <p:nvPr/>
        </p:nvSpPr>
        <p:spPr>
          <a:xfrm>
            <a:off x="244995" y="126546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sp>
        <p:nvSpPr>
          <p:cNvPr id="28" name="Zylinder 27">
            <a:extLst>
              <a:ext uri="{FF2B5EF4-FFF2-40B4-BE49-F238E27FC236}">
                <a16:creationId xmlns:a16="http://schemas.microsoft.com/office/drawing/2014/main" id="{F18DCFE3-19A3-AF5C-C2C3-E1762EB8101E}"/>
              </a:ext>
            </a:extLst>
          </p:cNvPr>
          <p:cNvSpPr/>
          <p:nvPr/>
        </p:nvSpPr>
        <p:spPr>
          <a:xfrm>
            <a:off x="182079" y="2363319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Project DB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5095677-D815-53BE-75CD-AAA3AAA0B75E}"/>
              </a:ext>
            </a:extLst>
          </p:cNvPr>
          <p:cNvSpPr/>
          <p:nvPr/>
        </p:nvSpPr>
        <p:spPr>
          <a:xfrm>
            <a:off x="6999323" y="1194043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1402B9E-DB52-D42B-CDD3-A69B30AA6781}"/>
              </a:ext>
            </a:extLst>
          </p:cNvPr>
          <p:cNvSpPr/>
          <p:nvPr/>
        </p:nvSpPr>
        <p:spPr>
          <a:xfrm>
            <a:off x="7036186" y="1729750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2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B4C9B3-FDB5-1200-D296-CF2290DB3FB2}"/>
              </a:ext>
            </a:extLst>
          </p:cNvPr>
          <p:cNvCxnSpPr>
            <a:stCxn id="29" idx="1"/>
            <a:endCxn id="20" idx="1"/>
          </p:cNvCxnSpPr>
          <p:nvPr/>
        </p:nvCxnSpPr>
        <p:spPr>
          <a:xfrm flipH="1">
            <a:off x="6299657" y="1415380"/>
            <a:ext cx="699666" cy="8263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7F76526-5EE4-648A-0DC9-7FB3422F5A63}"/>
              </a:ext>
            </a:extLst>
          </p:cNvPr>
          <p:cNvCxnSpPr>
            <a:stCxn id="27" idx="4"/>
            <a:endCxn id="17" idx="1"/>
          </p:cNvCxnSpPr>
          <p:nvPr/>
        </p:nvCxnSpPr>
        <p:spPr>
          <a:xfrm>
            <a:off x="1901179" y="1583536"/>
            <a:ext cx="907613" cy="4993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2D5C897-DAB0-8140-311B-CD8743432341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flipV="1">
            <a:off x="1838263" y="2525197"/>
            <a:ext cx="760040" cy="156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F9E02A-344D-A7CF-4461-C59D7A6F7498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462092" y="2387713"/>
            <a:ext cx="32548" cy="32848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0804972-3ACA-0DC9-BBF6-6EC819F59CE9}"/>
              </a:ext>
            </a:extLst>
          </p:cNvPr>
          <p:cNvCxnSpPr>
            <a:stCxn id="18" idx="3"/>
            <a:endCxn id="11" idx="0"/>
          </p:cNvCxnSpPr>
          <p:nvPr/>
        </p:nvCxnSpPr>
        <p:spPr>
          <a:xfrm flipV="1">
            <a:off x="3251603" y="2716194"/>
            <a:ext cx="243037" cy="11381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4F1C0AF-C7EA-65CD-E76B-AD5A68B02635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4621877" y="1904342"/>
            <a:ext cx="0" cy="13091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C80F1B9-ED09-789B-5278-39DA9E4F8358}"/>
              </a:ext>
            </a:extLst>
          </p:cNvPr>
          <p:cNvCxnSpPr>
            <a:stCxn id="20" idx="3"/>
            <a:endCxn id="10" idx="0"/>
          </p:cNvCxnSpPr>
          <p:nvPr/>
        </p:nvCxnSpPr>
        <p:spPr>
          <a:xfrm flipH="1">
            <a:off x="5593591" y="2529777"/>
            <a:ext cx="45200" cy="26584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D905A94-F1C0-3022-9F81-13098BD358D1}"/>
              </a:ext>
            </a:extLst>
          </p:cNvPr>
          <p:cNvCxnSpPr>
            <a:stCxn id="21" idx="3"/>
            <a:endCxn id="10" idx="0"/>
          </p:cNvCxnSpPr>
          <p:nvPr/>
        </p:nvCxnSpPr>
        <p:spPr>
          <a:xfrm flipH="1" flipV="1">
            <a:off x="5593591" y="2795619"/>
            <a:ext cx="227048" cy="147479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A3E98-FE7F-AA7C-CECB-AC3B76B9AC5E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flipH="1">
            <a:off x="4060056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437F82F-8B99-31B1-1514-61807EB00EBF}"/>
              </a:ext>
            </a:extLst>
          </p:cNvPr>
          <p:cNvCxnSpPr>
            <a:cxnSpLocks/>
            <a:stCxn id="12" idx="2"/>
            <a:endCxn id="23" idx="1"/>
          </p:cNvCxnSpPr>
          <p:nvPr/>
        </p:nvCxnSpPr>
        <p:spPr>
          <a:xfrm>
            <a:off x="4535728" y="4287147"/>
            <a:ext cx="0" cy="168743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9FE0529-E9F8-0FB8-3F8F-B2FEF9F712D6}"/>
              </a:ext>
            </a:extLst>
          </p:cNvPr>
          <p:cNvCxnSpPr>
            <a:stCxn id="24" idx="1"/>
            <a:endCxn id="12" idx="2"/>
          </p:cNvCxnSpPr>
          <p:nvPr/>
        </p:nvCxnSpPr>
        <p:spPr>
          <a:xfrm flipH="1" flipV="1">
            <a:off x="4535728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533D9E0-19D0-0DB7-4881-FCC9EFAEE688}"/>
              </a:ext>
            </a:extLst>
          </p:cNvPr>
          <p:cNvCxnSpPr>
            <a:cxnSpLocks/>
            <a:stCxn id="62" idx="0"/>
            <a:endCxn id="22" idx="3"/>
          </p:cNvCxnSpPr>
          <p:nvPr/>
        </p:nvCxnSpPr>
        <p:spPr>
          <a:xfrm flipV="1">
            <a:off x="3860001" y="5173000"/>
            <a:ext cx="200055" cy="3837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1348EFF-7BE3-9192-CBBD-8BB75F5DB743}"/>
              </a:ext>
            </a:extLst>
          </p:cNvPr>
          <p:cNvGrpSpPr/>
          <p:nvPr/>
        </p:nvGrpSpPr>
        <p:grpSpPr>
          <a:xfrm>
            <a:off x="3126202" y="5556775"/>
            <a:ext cx="1467597" cy="763460"/>
            <a:chOff x="3126202" y="5556775"/>
            <a:chExt cx="1467597" cy="763460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2E2211C-C9B9-714D-776D-4E0B0713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2F6E3D7-364A-5508-B29D-94300EFC78A7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21C4188-77CA-91ED-C00D-A80BBA65B212}"/>
              </a:ext>
            </a:extLst>
          </p:cNvPr>
          <p:cNvSpPr txBox="1"/>
          <p:nvPr/>
        </p:nvSpPr>
        <p:spPr>
          <a:xfrm>
            <a:off x="2778959" y="20512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37CB754-18B6-7008-5725-0B3B916D3D8F}"/>
              </a:ext>
            </a:extLst>
          </p:cNvPr>
          <p:cNvSpPr txBox="1"/>
          <p:nvPr/>
        </p:nvSpPr>
        <p:spPr>
          <a:xfrm>
            <a:off x="5846891" y="2617532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6BDDB1A-2405-23E6-0CE4-D0297FD93282}"/>
              </a:ext>
            </a:extLst>
          </p:cNvPr>
          <p:cNvSpPr txBox="1"/>
          <p:nvPr/>
        </p:nvSpPr>
        <p:spPr>
          <a:xfrm>
            <a:off x="5675829" y="2210911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AEB68EB-8F95-6A4A-E9A7-50E669E74B9F}"/>
              </a:ext>
            </a:extLst>
          </p:cNvPr>
          <p:cNvSpPr txBox="1"/>
          <p:nvPr/>
        </p:nvSpPr>
        <p:spPr>
          <a:xfrm>
            <a:off x="2645560" y="2478032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pic>
        <p:nvPicPr>
          <p:cNvPr id="76" name="Grafik 75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6B9B8044-DBB6-5456-9616-09EFEA066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9318" y="5366915"/>
            <a:ext cx="600343" cy="900514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5D656B0-1DEE-418D-FA43-C3770DD4D77B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 flipV="1">
            <a:off x="5011400" y="5173000"/>
            <a:ext cx="147918" cy="6441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3DD5957-66C2-EB50-1A46-F91281E729AE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baseline="0" dirty="0">
                <a:latin typeface="ArialMT"/>
              </a:rPr>
              <a:t>https://alistair.cockburn.us/hexagonal-architecture/, </a:t>
            </a:r>
            <a:r>
              <a:rPr lang="en-US" sz="1200" b="1" i="0" u="none" strike="noStrike" baseline="0" dirty="0">
                <a:latin typeface="ArialMT"/>
              </a:rPr>
              <a:t>2005</a:t>
            </a:r>
            <a:endParaRPr lang="de-DE" sz="1200" i="1" baseline="30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BFF7170-051F-3E54-19BD-ADA3FB9B09A7}"/>
              </a:ext>
            </a:extLst>
          </p:cNvPr>
          <p:cNvSpPr txBox="1"/>
          <p:nvPr/>
        </p:nvSpPr>
        <p:spPr>
          <a:xfrm>
            <a:off x="8431694" y="23633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Core </a:t>
            </a:r>
            <a:r>
              <a:rPr lang="de-DE" sz="2800" b="1" dirty="0" err="1"/>
              <a:t>Ideas</a:t>
            </a:r>
            <a:endParaRPr lang="de-DE" sz="2800" b="1" dirty="0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16D42750-04B5-C588-41BB-985C6DADA928}"/>
              </a:ext>
            </a:extLst>
          </p:cNvPr>
          <p:cNvSpPr txBox="1"/>
          <p:nvPr/>
        </p:nvSpPr>
        <p:spPr>
          <a:xfrm>
            <a:off x="7044181" y="3070117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effect</a:t>
            </a:r>
            <a:r>
              <a:rPr lang="de-DE" dirty="0"/>
              <a:t>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and BL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ports</a:t>
            </a:r>
            <a:r>
              <a:rPr lang="de-DE" dirty="0"/>
              <a:t> and </a:t>
            </a:r>
            <a:r>
              <a:rPr lang="de-DE" b="1" dirty="0" err="1"/>
              <a:t>adapters</a:t>
            </a:r>
            <a:r>
              <a:rPr lang="de-DE" dirty="0"/>
              <a:t> (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Primary</a:t>
            </a:r>
            <a:r>
              <a:rPr lang="de-DE" dirty="0"/>
              <a:t> (</a:t>
            </a:r>
            <a:r>
              <a:rPr lang="de-DE" dirty="0" err="1"/>
              <a:t>triggers</a:t>
            </a:r>
            <a:r>
              <a:rPr lang="de-DE" dirty="0"/>
              <a:t> an </a:t>
            </a:r>
            <a:r>
              <a:rPr lang="de-DE" dirty="0" err="1"/>
              <a:t>usecase</a:t>
            </a:r>
            <a:r>
              <a:rPr lang="de-DE" dirty="0"/>
              <a:t>) and </a:t>
            </a:r>
            <a:r>
              <a:rPr lang="de-DE" b="1" dirty="0" err="1"/>
              <a:t>Secondary</a:t>
            </a:r>
            <a:r>
              <a:rPr lang="de-DE" dirty="0"/>
              <a:t> </a:t>
            </a:r>
            <a:r>
              <a:rPr lang="de-DE" b="1" dirty="0"/>
              <a:t>Actors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D408150-9F5D-B8EC-B448-4879B712D4E8}"/>
              </a:ext>
            </a:extLst>
          </p:cNvPr>
          <p:cNvGrpSpPr/>
          <p:nvPr/>
        </p:nvGrpSpPr>
        <p:grpSpPr>
          <a:xfrm>
            <a:off x="674107" y="3610770"/>
            <a:ext cx="1387617" cy="2217185"/>
            <a:chOff x="674107" y="3610770"/>
            <a:chExt cx="1387617" cy="2217185"/>
          </a:xfrm>
        </p:grpSpPr>
        <p:pic>
          <p:nvPicPr>
            <p:cNvPr id="9" name="Grafik 8" descr="Ein Bild, das Menschliches Gesicht, Person, Lächeln, Kleidung enthält.&#10;&#10;Automatisch generierte Beschreibung">
              <a:extLst>
                <a:ext uri="{FF2B5EF4-FFF2-40B4-BE49-F238E27FC236}">
                  <a16:creationId xmlns:a16="http://schemas.microsoft.com/office/drawing/2014/main" id="{22EB442E-D4A6-AF78-7543-1B421C8B0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6" y="3610770"/>
              <a:ext cx="1377668" cy="1921484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46C0D7-EDD4-37D3-C8C5-6CFF957ACFFE}"/>
                </a:ext>
              </a:extLst>
            </p:cNvPr>
            <p:cNvSpPr txBox="1"/>
            <p:nvPr/>
          </p:nvSpPr>
          <p:spPr>
            <a:xfrm>
              <a:off x="674107" y="5520178"/>
              <a:ext cx="1368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/>
                <a:t>Alister</a:t>
              </a:r>
              <a:r>
                <a:rPr lang="de-DE" sz="1400" i="1" dirty="0"/>
                <a:t> Cockburn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3071664" y="2060848"/>
            <a:ext cx="4608512" cy="4104456"/>
            <a:chOff x="1127448" y="1700808"/>
            <a:chExt cx="4608512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1469324" y="308917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663AECE-989B-399C-3B7F-A11A3556B3BE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9361" y="3150255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1745075" y="2328022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>
            <a:off x="6586778" y="3130909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419200" y="2410653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798431" y="3448685"/>
            <a:ext cx="70370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Port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2569704" y="3496869"/>
            <a:ext cx="877640" cy="1036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7387" y="2636912"/>
            <a:ext cx="545501" cy="382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41" idx="1"/>
            <a:endCxn id="58" idx="2"/>
          </p:cNvCxnSpPr>
          <p:nvPr/>
        </p:nvCxnSpPr>
        <p:spPr>
          <a:xfrm flipV="1">
            <a:off x="7163753" y="2728729"/>
            <a:ext cx="1255447" cy="4491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707836" y="4467221"/>
            <a:ext cx="144614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UseCase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2381132" y="2060848"/>
            <a:ext cx="5299044" cy="4104456"/>
            <a:chOff x="436916" y="1700808"/>
            <a:chExt cx="5299044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969625" y="2260016"/>
              <a:ext cx="1148727" cy="33855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&lt;&lt; REST &gt;&gt;</a:t>
              </a:r>
            </a:p>
            <a:p>
              <a:pPr algn="ctr"/>
              <a:r>
                <a:rPr lang="de-DE" sz="800" b="1" dirty="0" err="1">
                  <a:solidFill>
                    <a:schemeClr val="bg1"/>
                  </a:solidFill>
                </a:rPr>
                <a:t>MoleculeSearch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436916" y="2850176"/>
              <a:ext cx="1404728" cy="55399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&lt;&lt; </a:t>
              </a:r>
              <a:r>
                <a:rPr lang="de-DE" sz="1000" b="1" dirty="0" err="1">
                  <a:solidFill>
                    <a:schemeClr val="bg1"/>
                  </a:solidFill>
                </a:rPr>
                <a:t>Junit</a:t>
              </a:r>
              <a:r>
                <a:rPr lang="de-DE" sz="1000" b="1" dirty="0">
                  <a:solidFill>
                    <a:schemeClr val="bg1"/>
                  </a:solidFill>
                </a:rPr>
                <a:t> &gt;&gt;</a:t>
              </a:r>
            </a:p>
            <a:p>
              <a:pPr algn="ctr"/>
              <a:r>
                <a:rPr lang="de-DE" sz="1000" b="1" dirty="0" err="1">
                  <a:solidFill>
                    <a:schemeClr val="bg1"/>
                  </a:solidFill>
                </a:rPr>
                <a:t>MoleculeSearchServiceTest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1983636" y="3050563"/>
              <a:ext cx="1338297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accent3">
                      <a:lumMod val="75000"/>
                    </a:schemeClr>
                  </a:solidFill>
                </a:rPr>
                <a:t>&lt;&lt; Interface &gt;&gt;</a:t>
              </a:r>
            </a:p>
            <a:p>
              <a:pPr algn="ctr"/>
              <a:r>
                <a:rPr lang="de-DE" sz="1000" b="1" dirty="0" err="1">
                  <a:solidFill>
                    <a:schemeClr val="accent3">
                      <a:lumMod val="75000"/>
                    </a:schemeClr>
                  </a:solidFill>
                </a:rPr>
                <a:t>MoleculeSearchPort</a:t>
              </a:r>
              <a:endParaRPr lang="de-DE" sz="1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471" y="2838123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715063" y="1849045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710188" y="2053335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572687" y="3381613"/>
            <a:ext cx="111014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Interface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MolecularSearchRepositoryPort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1630814" y="3190248"/>
            <a:ext cx="816187" cy="981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>
            <a:off x="1613028" y="2080038"/>
            <a:ext cx="1354678" cy="466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6" idx="0"/>
            <a:endCxn id="58" idx="2"/>
          </p:cNvCxnSpPr>
          <p:nvPr/>
        </p:nvCxnSpPr>
        <p:spPr>
          <a:xfrm flipV="1">
            <a:off x="7525310" y="2371411"/>
            <a:ext cx="1184878" cy="611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599036" y="4443185"/>
            <a:ext cx="151216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</a:t>
            </a:r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MolecularSearchUseCase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6787B6-D758-FE32-1B8C-1F147C40D98F}"/>
              </a:ext>
            </a:extLst>
          </p:cNvPr>
          <p:cNvSpPr/>
          <p:nvPr/>
        </p:nvSpPr>
        <p:spPr>
          <a:xfrm rot="3960633">
            <a:off x="6420882" y="2793643"/>
            <a:ext cx="1624629" cy="6394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 rot="3944417">
            <a:off x="6467587" y="2889627"/>
            <a:ext cx="16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&lt;&lt;Class&gt;&gt;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MoleculeSearchService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5937E7-AF15-DF1E-0DBF-0C0573037D0F}"/>
              </a:ext>
            </a:extLst>
          </p:cNvPr>
          <p:cNvCxnSpPr>
            <a:stCxn id="84" idx="0"/>
            <a:endCxn id="49" idx="2"/>
          </p:cNvCxnSpPr>
          <p:nvPr/>
        </p:nvCxnSpPr>
        <p:spPr>
          <a:xfrm flipH="1" flipV="1">
            <a:off x="4779352" y="3692938"/>
            <a:ext cx="575768" cy="7502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A06200-01D5-187A-EF4F-D95B2F8FC9D8}"/>
              </a:ext>
            </a:extLst>
          </p:cNvPr>
          <p:cNvCxnSpPr>
            <a:stCxn id="84" idx="0"/>
            <a:endCxn id="61" idx="2"/>
          </p:cNvCxnSpPr>
          <p:nvPr/>
        </p:nvCxnSpPr>
        <p:spPr>
          <a:xfrm flipV="1">
            <a:off x="5355120" y="3766722"/>
            <a:ext cx="517610" cy="6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A0A76D-7865-0E09-9C60-3E9A32DEED7F}"/>
              </a:ext>
            </a:extLst>
          </p:cNvPr>
          <p:cNvSpPr txBox="1"/>
          <p:nvPr/>
        </p:nvSpPr>
        <p:spPr>
          <a:xfrm>
            <a:off x="4540878" y="406806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205751-D8E5-CA52-2606-4BCE4D990F56}"/>
              </a:ext>
            </a:extLst>
          </p:cNvPr>
          <p:cNvSpPr txBox="1"/>
          <p:nvPr/>
        </p:nvSpPr>
        <p:spPr>
          <a:xfrm>
            <a:off x="5537768" y="404986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F5E103-EC0A-F3DA-5EB4-37D97AC73D3D}"/>
              </a:ext>
            </a:extLst>
          </p:cNvPr>
          <p:cNvCxnSpPr>
            <a:cxnSpLocks/>
            <a:stCxn id="35" idx="3"/>
            <a:endCxn id="49" idx="0"/>
          </p:cNvCxnSpPr>
          <p:nvPr/>
        </p:nvCxnSpPr>
        <p:spPr>
          <a:xfrm>
            <a:off x="4008703" y="3032180"/>
            <a:ext cx="405946" cy="49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CB2233B-B108-F256-EFC2-2BCC716D314F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 flipV="1">
            <a:off x="3719991" y="3528377"/>
            <a:ext cx="694658" cy="25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B044A7-4A06-81D5-6C93-6D56C21DAF67}"/>
              </a:ext>
            </a:extLst>
          </p:cNvPr>
          <p:cNvSpPr txBox="1"/>
          <p:nvPr/>
        </p:nvSpPr>
        <p:spPr>
          <a:xfrm>
            <a:off x="3834155" y="332482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0CCCC5-B2E3-BAC6-B6CA-3D8F789D67F8}"/>
              </a:ext>
            </a:extLst>
          </p:cNvPr>
          <p:cNvCxnSpPr>
            <a:cxnSpLocks/>
            <a:stCxn id="6" idx="2"/>
            <a:endCxn id="61" idx="0"/>
          </p:cNvCxnSpPr>
          <p:nvPr/>
        </p:nvCxnSpPr>
        <p:spPr>
          <a:xfrm flipH="1">
            <a:off x="6382792" y="3243368"/>
            <a:ext cx="558292" cy="3071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9B106C5E-7BDB-996F-378C-7338A8F0DFA4}"/>
              </a:ext>
            </a:extLst>
          </p:cNvPr>
          <p:cNvSpPr txBox="1"/>
          <p:nvPr/>
        </p:nvSpPr>
        <p:spPr>
          <a:xfrm>
            <a:off x="6453778" y="3475372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89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3E11B9-576B-FEEB-F429-069C1169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" y="1412776"/>
            <a:ext cx="5719759" cy="2856208"/>
          </a:xfrm>
          <a:prstGeom prst="rect">
            <a:avLst/>
          </a:prstGeom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68C90412-964D-021B-3ED9-FA6A8C03BE9D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99BDE4-2D3B-3B3E-9AAF-E8AD6ABE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F4D4682-C8CD-13C9-EF38-8A035205D485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14:cNvPr>
              <p14:cNvContentPartPr/>
              <p14:nvPr/>
            </p14:nvContentPartPr>
            <p14:xfrm flipV="1">
              <a:off x="623392" y="2293557"/>
              <a:ext cx="2553275" cy="80371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5391" y="2275897"/>
                <a:ext cx="2588917" cy="11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928" y="224407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14:cNvPr>
              <p14:cNvContentPartPr/>
              <p14:nvPr/>
            </p14:nvContentPartPr>
            <p14:xfrm>
              <a:off x="2849179" y="2793000"/>
              <a:ext cx="2763446" cy="46141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1178" y="2774976"/>
                <a:ext cx="2799087" cy="8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DE711C29-3AEE-C14B-BE92-64EAD0724B70}"/>
              </a:ext>
            </a:extLst>
          </p:cNvPr>
          <p:cNvSpPr txBox="1"/>
          <p:nvPr/>
        </p:nvSpPr>
        <p:spPr>
          <a:xfrm>
            <a:off x="3065748" y="4369735"/>
            <a:ext cx="20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It‘s</a:t>
            </a:r>
            <a:r>
              <a:rPr lang="de-DE" sz="1400" dirty="0"/>
              <a:t> </a:t>
            </a:r>
            <a:r>
              <a:rPr lang="de-DE" sz="1400" dirty="0" err="1"/>
              <a:t>me</a:t>
            </a:r>
            <a:r>
              <a:rPr lang="de-DE" sz="1400" dirty="0"/>
              <a:t> </a:t>
            </a:r>
            <a:r>
              <a:rPr lang="de-DE" sz="1400" dirty="0" err="1"/>
              <a:t>again</a:t>
            </a:r>
            <a:r>
              <a:rPr lang="de-DE" sz="1400" dirty="0"/>
              <a:t>. </a:t>
            </a:r>
          </a:p>
          <a:p>
            <a:pPr algn="ctr"/>
            <a:endParaRPr lang="de-DE" sz="1400" dirty="0"/>
          </a:p>
          <a:p>
            <a:pPr algn="ctr"/>
            <a:r>
              <a:rPr lang="de-DE" sz="1400" dirty="0"/>
              <a:t>Still </a:t>
            </a:r>
            <a:r>
              <a:rPr lang="de-DE" sz="1400" dirty="0" err="1"/>
              <a:t>thinking</a:t>
            </a:r>
            <a:r>
              <a:rPr lang="de-DE" sz="1400" dirty="0"/>
              <a:t> </a:t>
            </a:r>
            <a:r>
              <a:rPr lang="de-DE" sz="1400" dirty="0" err="1"/>
              <a:t>about</a:t>
            </a:r>
            <a:r>
              <a:rPr lang="de-DE" sz="1400" dirty="0"/>
              <a:t> </a:t>
            </a:r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difficult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dependency</a:t>
            </a:r>
            <a:r>
              <a:rPr lang="de-DE" sz="1400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EF51069E-27D1-6860-FCE5-22A05291A7F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9349" y="4306122"/>
            <a:ext cx="1305325" cy="1715026"/>
          </a:xfrm>
          <a:prstGeom prst="rect">
            <a:avLst/>
          </a:prstGeom>
        </p:spPr>
      </p:pic>
      <p:sp>
        <p:nvSpPr>
          <p:cNvPr id="8" name="Denkblase: wolkenförmig 7">
            <a:extLst>
              <a:ext uri="{FF2B5EF4-FFF2-40B4-BE49-F238E27FC236}">
                <a16:creationId xmlns:a16="http://schemas.microsoft.com/office/drawing/2014/main" id="{581F0191-45F1-4054-3C07-7F452CEBCA3E}"/>
              </a:ext>
            </a:extLst>
          </p:cNvPr>
          <p:cNvSpPr/>
          <p:nvPr/>
        </p:nvSpPr>
        <p:spPr>
          <a:xfrm>
            <a:off x="2928305" y="4045888"/>
            <a:ext cx="2376264" cy="1873602"/>
          </a:xfrm>
          <a:prstGeom prst="cloudCallout">
            <a:avLst>
              <a:gd name="adj1" fmla="val -81894"/>
              <a:gd name="adj2" fmla="val -19830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2E6BC-7667-A98F-7B05-F0648C68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2DAAC-396E-B33E-D3F2-D1F335929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Roadmap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BCBC44-FBF0-968E-8961-C4733A013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CD198-D67F-1DDA-949E-3328BE323AAA}"/>
              </a:ext>
            </a:extLst>
          </p:cNvPr>
          <p:cNvSpPr txBox="1"/>
          <p:nvPr/>
        </p:nvSpPr>
        <p:spPr>
          <a:xfrm>
            <a:off x="6500065" y="7605464"/>
            <a:ext cx="544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Softwarearchitecture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Microservices and Hexagonal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 2 </a:t>
            </a:r>
            <a:r>
              <a:rPr lang="de-DE" dirty="0" err="1"/>
              <a:t>Examples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33" name="Freeform 412">
            <a:extLst>
              <a:ext uri="{FF2B5EF4-FFF2-40B4-BE49-F238E27FC236}">
                <a16:creationId xmlns:a16="http://schemas.microsoft.com/office/drawing/2014/main" id="{45090DB3-586A-E3E8-776B-33465B87D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60" y="1803488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Architecture</a:t>
            </a: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003AB645-5E09-D51D-8833-8F94CF8EE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2" y="1160972"/>
            <a:ext cx="1224136" cy="5004331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1216B8B-5B02-0D80-AB81-D1ADCD0F10D3}"/>
              </a:ext>
            </a:extLst>
          </p:cNvPr>
          <p:cNvSpPr/>
          <p:nvPr/>
        </p:nvSpPr>
        <p:spPr>
          <a:xfrm>
            <a:off x="4592323" y="1837827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B073C7-6489-544C-B4E1-D6B785089130}"/>
              </a:ext>
            </a:extLst>
          </p:cNvPr>
          <p:cNvSpPr txBox="1"/>
          <p:nvPr/>
        </p:nvSpPr>
        <p:spPr>
          <a:xfrm>
            <a:off x="5681713" y="1610671"/>
            <a:ext cx="338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Ports and Adapters</a:t>
            </a:r>
          </a:p>
        </p:txBody>
      </p:sp>
    </p:spTree>
    <p:extLst>
      <p:ext uri="{BB962C8B-B14F-4D97-AF65-F5344CB8AC3E}">
        <p14:creationId xmlns:p14="http://schemas.microsoft.com/office/powerpoint/2010/main" val="10676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81345-48B6-B1D6-F094-3F496187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E30C07-7831-012C-C947-6301EE245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F80DD1-0D05-F489-B791-FFC3783D1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D7D2FA-A779-42AF-2936-4A86E15E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" y="1412776"/>
            <a:ext cx="5719759" cy="2856208"/>
          </a:xfrm>
          <a:prstGeom prst="rect">
            <a:avLst/>
          </a:prstGeom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24255DB9-39E6-8E00-8141-30A2FE7134A6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D28061-DEF8-F7EC-E833-78A48D23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407F7AC-A334-8640-5B3D-DAD473B6A313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4B8D21E-4042-D7AC-A80F-AEDCC26F2E51}"/>
                  </a:ext>
                </a:extLst>
              </p14:cNvPr>
              <p14:cNvContentPartPr/>
              <p14:nvPr/>
            </p14:nvContentPartPr>
            <p14:xfrm flipV="1">
              <a:off x="623392" y="2293557"/>
              <a:ext cx="2553275" cy="80371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4B8D21E-4042-D7AC-A80F-AEDCC26F2E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5391" y="2275455"/>
                <a:ext cx="2588917" cy="11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98B14D9E-8DE1-532C-7C9C-57CB3C293656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98B14D9E-8DE1-532C-7C9C-57CB3C2936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568" y="224371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9A3E24B-69C6-E495-B8C7-85BA80B4153C}"/>
                  </a:ext>
                </a:extLst>
              </p14:cNvPr>
              <p14:cNvContentPartPr/>
              <p14:nvPr/>
            </p14:nvContentPartPr>
            <p14:xfrm>
              <a:off x="2849179" y="2793000"/>
              <a:ext cx="2763446" cy="46141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9A3E24B-69C6-E495-B8C7-85BA80B415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1178" y="2774976"/>
                <a:ext cx="2799087" cy="8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4CFE7D1B-461A-87F8-60CD-65367F82D6B7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4CFE7D1B-461A-87F8-60CD-65367F82D6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A66DE4C-F0E8-8580-25E1-543E50B5B6C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9349" y="4306122"/>
            <a:ext cx="1305325" cy="1715026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CE43ED4D-B4A9-D2A6-61C5-946E710D0DA7}"/>
              </a:ext>
            </a:extLst>
          </p:cNvPr>
          <p:cNvSpPr/>
          <p:nvPr/>
        </p:nvSpPr>
        <p:spPr>
          <a:xfrm>
            <a:off x="2928305" y="4045888"/>
            <a:ext cx="2376264" cy="1873602"/>
          </a:xfrm>
          <a:prstGeom prst="cloudCallout">
            <a:avLst>
              <a:gd name="adj1" fmla="val -81894"/>
              <a:gd name="adj2" fmla="val -19830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BF138C-4372-DA65-A017-DB4A49401700}"/>
              </a:ext>
            </a:extLst>
          </p:cNvPr>
          <p:cNvSpPr txBox="1"/>
          <p:nvPr/>
        </p:nvSpPr>
        <p:spPr>
          <a:xfrm>
            <a:off x="3065748" y="457997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Wow</a:t>
            </a:r>
          </a:p>
          <a:p>
            <a:pPr algn="ctr"/>
            <a:r>
              <a:rPr lang="en-US" sz="1400" b="1" dirty="0"/>
              <a:t>That was easy !!!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5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boundaries</a:t>
            </a:r>
            <a:endParaRPr lang="de-DE" sz="24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AFE5BACC-8BDD-207C-98A8-492CC25B93D7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2CA20-3D96-56D8-6421-8D171EE632C6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F5D9CA-3D69-19C8-AD1B-8E0E812C2B0C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42B30C-F2B2-C84D-7834-AEBFF2C1EC0B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</p:spTree>
    <p:extLst>
      <p:ext uri="{BB962C8B-B14F-4D97-AF65-F5344CB8AC3E}">
        <p14:creationId xmlns:p14="http://schemas.microsoft.com/office/powerpoint/2010/main" val="30029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1A68-2779-442A-436A-84421C2ED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B554B-F963-777A-9F63-6AB048DD3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6BC4D3-9755-E8AB-D6D9-57F07F2CE4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CC805D1-D396-038A-E1A2-D9DE0EFB7E4F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boundaries</a:t>
            </a:r>
            <a:endParaRPr lang="de-DE" sz="24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BF10005-D4F1-4678-4F1C-49C11B670F68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17DA6FA4-CD81-75C8-AAC4-1D429FD4C29D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53057120-9B95-1469-7C39-68B4E862CAB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2E60095-9B55-1DA3-C7B7-8FD8F9B7BB89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DF2807-32B6-08D5-DD14-384418D6B71C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5875DAB-EADF-919B-2CB2-E75C880673C1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8E1EE9-AE2B-51BF-E1A6-E1EF8000DE20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D2C2473-5925-08EE-96B9-6555E55A7D80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56AB96F-664E-59B1-18DC-7B354BE19D51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8F394F0-D0C9-31F6-8543-BDAC773E542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0D59EE62-F3F5-20CA-FE33-7EBD90B571DF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265AA85-C146-DEF2-47D3-9994C15F64AE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251E12-3813-E208-20DB-A4163F5BDB56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B35174-7CA8-606A-948D-AD65013E9F0A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578CFD9C-4742-47B7-5DD6-66CAD4E1FD7B}"/>
              </a:ext>
            </a:extLst>
          </p:cNvPr>
          <p:cNvSpPr txBox="1"/>
          <p:nvPr/>
        </p:nvSpPr>
        <p:spPr>
          <a:xfrm>
            <a:off x="3454119" y="3125871"/>
            <a:ext cx="37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Can we find a definition that does justice to both</a:t>
            </a:r>
          </a:p>
          <a:p>
            <a:pPr algn="ctr"/>
            <a:r>
              <a:rPr lang="de-DE" sz="2400" dirty="0"/>
              <a:t>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7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751927" y="2062940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459962" y="4213236"/>
            <a:ext cx="2688510" cy="1254759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8">
            <a:extLst>
              <a:ext uri="{FF2B5EF4-FFF2-40B4-BE49-F238E27FC236}">
                <a16:creationId xmlns:a16="http://schemas.microsoft.com/office/drawing/2014/main" id="{B17D669E-257B-A51B-9B29-9FBC1797C018}"/>
              </a:ext>
            </a:extLst>
          </p:cNvPr>
          <p:cNvSpPr txBox="1"/>
          <p:nvPr/>
        </p:nvSpPr>
        <p:spPr>
          <a:xfrm>
            <a:off x="3434121" y="2463638"/>
            <a:ext cx="4713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represent an abstraction of the underlying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introduce a specification of the required and supplied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define a semantics or a behavior of the exchange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5E988-95B4-4F3E-F3C6-1ACD08FA9122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</a:t>
            </a:r>
            <a:r>
              <a:rPr lang="en-US" sz="1200" dirty="0">
                <a:latin typeface="ArialMT"/>
              </a:rPr>
              <a:t>XXV</a:t>
            </a:r>
            <a:endParaRPr lang="de-DE" sz="1200" i="1" baseline="30000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23BC5F9-1670-96FB-1EC6-DEF111E0650B}"/>
              </a:ext>
            </a:extLst>
          </p:cNvPr>
          <p:cNvSpPr/>
          <p:nvPr/>
        </p:nvSpPr>
        <p:spPr>
          <a:xfrm>
            <a:off x="8122650" y="4267185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D217D8-A7C0-C4C6-4996-C2E2586A4F41}"/>
              </a:ext>
            </a:extLst>
          </p:cNvPr>
          <p:cNvSpPr txBox="1"/>
          <p:nvPr/>
        </p:nvSpPr>
        <p:spPr>
          <a:xfrm>
            <a:off x="9543611" y="4080730"/>
            <a:ext cx="1405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Protocol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3868910-D768-440A-DBC8-F5982A359D75}"/>
              </a:ext>
            </a:extLst>
          </p:cNvPr>
          <p:cNvSpPr/>
          <p:nvPr/>
        </p:nvSpPr>
        <p:spPr>
          <a:xfrm>
            <a:off x="8122650" y="2572699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92024F-C118-D1A1-C832-739BAEDE5224}"/>
              </a:ext>
            </a:extLst>
          </p:cNvPr>
          <p:cNvSpPr txBox="1"/>
          <p:nvPr/>
        </p:nvSpPr>
        <p:spPr>
          <a:xfrm>
            <a:off x="9543611" y="238624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Domain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695DA7C-2D89-12F4-1EA2-01919649176A}"/>
              </a:ext>
            </a:extLst>
          </p:cNvPr>
          <p:cNvSpPr/>
          <p:nvPr/>
        </p:nvSpPr>
        <p:spPr>
          <a:xfrm>
            <a:off x="8122650" y="3392373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149C69F-FD1C-1FCF-B3BA-5BD56FC6E0BA}"/>
              </a:ext>
            </a:extLst>
          </p:cNvPr>
          <p:cNvSpPr txBox="1"/>
          <p:nvPr/>
        </p:nvSpPr>
        <p:spPr>
          <a:xfrm>
            <a:off x="9543611" y="3205918"/>
            <a:ext cx="156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Signature</a:t>
            </a:r>
            <a:endParaRPr lang="de-DE" sz="2800" dirty="0"/>
          </a:p>
        </p:txBody>
      </p:sp>
      <p:sp>
        <p:nvSpPr>
          <p:cNvPr id="25" name="Textfeld 8">
            <a:extLst>
              <a:ext uri="{FF2B5EF4-FFF2-40B4-BE49-F238E27FC236}">
                <a16:creationId xmlns:a16="http://schemas.microsoft.com/office/drawing/2014/main" id="{615C342A-3B31-B70C-B4D8-0673CD040AF1}"/>
              </a:ext>
            </a:extLst>
          </p:cNvPr>
          <p:cNvSpPr txBox="1"/>
          <p:nvPr/>
        </p:nvSpPr>
        <p:spPr>
          <a:xfrm>
            <a:off x="0" y="11306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/>
              <a:t>API – </a:t>
            </a:r>
            <a:r>
              <a:rPr lang="de-DE" sz="3200" b="1" dirty="0" err="1"/>
              <a:t>Application</a:t>
            </a:r>
            <a:r>
              <a:rPr lang="de-DE" sz="3200" b="1" dirty="0"/>
              <a:t> </a:t>
            </a:r>
            <a:r>
              <a:rPr lang="de-DE" sz="3200" b="1" dirty="0" err="1"/>
              <a:t>programming</a:t>
            </a:r>
            <a:r>
              <a:rPr lang="de-DE" sz="3200" b="1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0557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3DAF1E6-8318-AB46-D584-55D58543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256729"/>
            <a:ext cx="5505450" cy="7048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- Java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call</a:t>
            </a:r>
            <a:r>
              <a:rPr lang="de-DE" sz="2400" b="1" dirty="0"/>
              <a:t> </a:t>
            </a:r>
            <a:r>
              <a:rPr lang="de-DE" sz="2400" b="1" dirty="0" err="1"/>
              <a:t>defined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 an interface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6823BA-B12A-5346-9AF0-CE35F6649163}"/>
              </a:ext>
            </a:extLst>
          </p:cNvPr>
          <p:cNvGrpSpPr/>
          <p:nvPr/>
        </p:nvGrpSpPr>
        <p:grpSpPr>
          <a:xfrm>
            <a:off x="695400" y="1892394"/>
            <a:ext cx="4669049" cy="3493323"/>
            <a:chOff x="1815249" y="1555519"/>
            <a:chExt cx="4669049" cy="349332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68F1A2-7589-0E07-A68D-DB96A343F25B}"/>
                </a:ext>
              </a:extLst>
            </p:cNvPr>
            <p:cNvSpPr txBox="1"/>
            <p:nvPr/>
          </p:nvSpPr>
          <p:spPr>
            <a:xfrm>
              <a:off x="5159896" y="1639593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Domain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E630CC92-49F9-DBF7-EDDD-B2D76B6223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367808" y="2162813"/>
              <a:ext cx="1454289" cy="83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4567D07-CBB2-B346-0B06-D5415D8EFCC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822097" y="2162813"/>
              <a:ext cx="529656" cy="107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175506-7771-2455-E75A-84F6ECD68BDE}"/>
                </a:ext>
              </a:extLst>
            </p:cNvPr>
            <p:cNvSpPr txBox="1"/>
            <p:nvPr/>
          </p:nvSpPr>
          <p:spPr>
            <a:xfrm>
              <a:off x="1815249" y="1555519"/>
              <a:ext cx="140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Protocol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BC3DD69-9229-EB1F-1B1E-72D0F7833C6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17813" y="2078739"/>
              <a:ext cx="336479" cy="86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49360D4-F861-97F7-FF39-3D6CC02A0B7C}"/>
                </a:ext>
              </a:extLst>
            </p:cNvPr>
            <p:cNvSpPr txBox="1"/>
            <p:nvPr/>
          </p:nvSpPr>
          <p:spPr>
            <a:xfrm>
              <a:off x="2577307" y="4525622"/>
              <a:ext cx="1564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/>
                <a:t>Signature</a:t>
              </a:r>
              <a:endParaRPr lang="de-DE" sz="2800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D9FC3E7-5828-8588-7C17-F2A50F961E5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071664" y="3573016"/>
              <a:ext cx="288037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2D26D836-1C40-13B1-7E80-003E2D57F08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1440155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E247DEC-B749-8D76-2AAE-D69C838C879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2992052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292A0D5-12AA-B7F8-B5D6-FD3618232B68}"/>
              </a:ext>
            </a:extLst>
          </p:cNvPr>
          <p:cNvSpPr txBox="1"/>
          <p:nvPr/>
        </p:nvSpPr>
        <p:spPr>
          <a:xfrm>
            <a:off x="3980580" y="1411817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naming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 and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functionallity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807071-99D2-BD7D-C91A-11AD75AB1C3C}"/>
              </a:ext>
            </a:extLst>
          </p:cNvPr>
          <p:cNvSpPr txBox="1"/>
          <p:nvPr/>
        </p:nvSpPr>
        <p:spPr>
          <a:xfrm>
            <a:off x="112873" y="1276131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keywords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(</a:t>
            </a:r>
            <a:r>
              <a:rPr lang="de-DE" sz="1600" dirty="0" err="1"/>
              <a:t>java</a:t>
            </a:r>
            <a:r>
              <a:rPr lang="de-DE" sz="1600" dirty="0"/>
              <a:t>) </a:t>
            </a:r>
            <a:r>
              <a:rPr lang="de-DE" sz="1600" dirty="0" err="1"/>
              <a:t>defines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CB03B66-D703-E9F0-183C-E2A69505CBA9}"/>
              </a:ext>
            </a:extLst>
          </p:cNvPr>
          <p:cNvSpPr txBox="1"/>
          <p:nvPr/>
        </p:nvSpPr>
        <p:spPr>
          <a:xfrm>
            <a:off x="551384" y="5395870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method</a:t>
            </a:r>
            <a:r>
              <a:rPr lang="de-DE" sz="1600" dirty="0"/>
              <a:t> </a:t>
            </a:r>
            <a:r>
              <a:rPr lang="de-DE" sz="1600" dirty="0" err="1"/>
              <a:t>name,input</a:t>
            </a:r>
            <a:r>
              <a:rPr lang="de-DE" sz="1600" dirty="0"/>
              <a:t> and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arguments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endParaRPr lang="de-DE" sz="1600" dirty="0"/>
          </a:p>
        </p:txBody>
      </p:sp>
      <p:sp>
        <p:nvSpPr>
          <p:cNvPr id="27" name="Textfeld 8">
            <a:extLst>
              <a:ext uri="{FF2B5EF4-FFF2-40B4-BE49-F238E27FC236}">
                <a16:creationId xmlns:a16="http://schemas.microsoft.com/office/drawing/2014/main" id="{B5FDE320-94CD-799C-EC57-D9AD5291BEAC}"/>
              </a:ext>
            </a:extLst>
          </p:cNvPr>
          <p:cNvSpPr txBox="1"/>
          <p:nvPr/>
        </p:nvSpPr>
        <p:spPr>
          <a:xfrm>
            <a:off x="7062380" y="2708920"/>
            <a:ext cx="47133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statement about </a:t>
            </a:r>
            <a:r>
              <a:rPr lang="en-US" b="1" dirty="0"/>
              <a:t>how</a:t>
            </a:r>
            <a:r>
              <a:rPr lang="en-US" dirty="0"/>
              <a:t> something is done only </a:t>
            </a:r>
            <a:r>
              <a:rPr lang="en-US" b="1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indication of whether the request is idempotent.(I</a:t>
            </a:r>
            <a:r>
              <a:rPr lang="en-US" sz="1400" dirty="0"/>
              <a:t>dempotent calls would return each time the same result. This can be defined in part by the protocol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4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5991EFF-D116-FBF9-4AF0-87ABF939FD6C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R. Fielding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i="1" dirty="0">
                <a:latin typeface="ArialMT"/>
              </a:rPr>
              <a:t>Architectural Styles and the Design of Network-based Software Architectures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2000</a:t>
            </a:r>
            <a:endParaRPr lang="de-DE" sz="1200" i="1" baseline="30000" dirty="0"/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9880DBB-5EDE-318B-2A4B-9621A87FD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8750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Definition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0C3D08-334F-ACA0-B0FD-9F62D20D0211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endParaRPr lang="de-DE" sz="12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A7A1F6-C974-421C-24B4-90242B2FC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0" y="1268759"/>
            <a:ext cx="3384376" cy="18899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8F605-457D-A3E2-2087-F7C6A4B5FE3A}"/>
              </a:ext>
            </a:extLst>
          </p:cNvPr>
          <p:cNvSpPr txBox="1"/>
          <p:nvPr/>
        </p:nvSpPr>
        <p:spPr>
          <a:xfrm>
            <a:off x="709433" y="3202656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rules</a:t>
            </a:r>
            <a:r>
              <a:rPr lang="de-DE" b="1" dirty="0"/>
              <a:t>/</a:t>
            </a:r>
            <a:r>
              <a:rPr lang="de-DE" b="1" dirty="0" err="1"/>
              <a:t>constraints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87E9D1-3A7F-2918-8272-AA11C5B081E1}"/>
              </a:ext>
            </a:extLst>
          </p:cNvPr>
          <p:cNvSpPr txBox="1"/>
          <p:nvPr/>
        </p:nvSpPr>
        <p:spPr>
          <a:xfrm>
            <a:off x="479376" y="3582439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 err="1">
                <a:latin typeface="BookmanStd-Light"/>
              </a:rPr>
              <a:t>Stateless</a:t>
            </a:r>
            <a:r>
              <a:rPr lang="de-DE" sz="1600" b="1" i="0" u="none" strike="noStrike" baseline="0" dirty="0">
                <a:latin typeface="BookmanStd-Light"/>
              </a:rPr>
              <a:t> </a:t>
            </a:r>
            <a:r>
              <a:rPr lang="de-DE" sz="1600" b="1" i="0" u="none" strike="noStrike" baseline="0" dirty="0" err="1">
                <a:latin typeface="BookmanStd-Light"/>
              </a:rPr>
              <a:t>systems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>
                <a:latin typeface="BookmanStd-Light"/>
              </a:rPr>
              <a:t>Uniform interface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Layered</a:t>
            </a: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 </a:t>
            </a: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system</a:t>
            </a:r>
            <a:endParaRPr lang="de-DE" sz="1600" b="0" i="0" u="none" strike="noStrike" baseline="0" dirty="0">
              <a:solidFill>
                <a:schemeClr val="bg1">
                  <a:lumMod val="65000"/>
                </a:schemeClr>
              </a:solidFill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1" u="none" strike="noStrike" baseline="0" dirty="0">
                <a:latin typeface="BookmanStd-Light"/>
              </a:rPr>
              <a:t>Code on </a:t>
            </a:r>
            <a:r>
              <a:rPr lang="de-DE" sz="1600" b="1" i="1" u="none" strike="noStrike" baseline="0" dirty="0" err="1">
                <a:latin typeface="BookmanStd-Light"/>
              </a:rPr>
              <a:t>demand</a:t>
            </a:r>
            <a:endParaRPr lang="de-DE" sz="1600" b="1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97ABC2-62EB-20AF-07FB-26446B057264}"/>
              </a:ext>
            </a:extLst>
          </p:cNvPr>
          <p:cNvSpPr txBox="1"/>
          <p:nvPr/>
        </p:nvSpPr>
        <p:spPr>
          <a:xfrm>
            <a:off x="4079776" y="111087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</a:t>
            </a:r>
            <a:r>
              <a:rPr lang="en-US" sz="2400" dirty="0"/>
              <a:t> : </a:t>
            </a:r>
            <a:r>
              <a:rPr lang="de-DE" sz="2400" b="0" i="0" u="none" strike="noStrike" baseline="0" dirty="0" err="1">
                <a:latin typeface="BookmanStd-Light"/>
              </a:rPr>
              <a:t>Representational</a:t>
            </a:r>
            <a:r>
              <a:rPr lang="de-DE" sz="2400" b="0" i="0" u="none" strike="noStrike" baseline="0" dirty="0">
                <a:latin typeface="BookmanStd-Light"/>
              </a:rPr>
              <a:t> State Transfer</a:t>
            </a:r>
            <a:endParaRPr lang="en-US" sz="2400" b="1" dirty="0"/>
          </a:p>
          <a:p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8A52-FC85-2DC3-AE82-0391FA9A0F5B}"/>
              </a:ext>
            </a:extLst>
          </p:cNvPr>
          <p:cNvSpPr txBox="1"/>
          <p:nvPr/>
        </p:nvSpPr>
        <p:spPr>
          <a:xfrm>
            <a:off x="4151784" y="1631536"/>
            <a:ext cx="487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a standard or protocol, like HTTP but more of a style</a:t>
            </a:r>
          </a:p>
          <a:p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76D4817-59AB-D90C-DB87-22AC0B3E7C03}"/>
              </a:ext>
            </a:extLst>
          </p:cNvPr>
          <p:cNvSpPr txBox="1"/>
          <p:nvPr/>
        </p:nvSpPr>
        <p:spPr>
          <a:xfrm>
            <a:off x="4511824" y="2437350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Protocol</a:t>
            </a:r>
            <a:r>
              <a:rPr lang="de-DE" dirty="0"/>
              <a:t>: </a:t>
            </a:r>
            <a:r>
              <a:rPr lang="en-US" dirty="0"/>
              <a:t>Not strictly defined but in reality, 99% http(s)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07080D-C728-96C7-0EEF-73CA03AD5701}"/>
              </a:ext>
            </a:extLst>
          </p:cNvPr>
          <p:cNvSpPr txBox="1"/>
          <p:nvPr/>
        </p:nvSpPr>
        <p:spPr>
          <a:xfrm>
            <a:off x="4511824" y="314011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Domain</a:t>
            </a:r>
            <a:r>
              <a:rPr lang="de-DE" dirty="0"/>
              <a:t>: </a:t>
            </a:r>
            <a:r>
              <a:rPr lang="en-US" dirty="0"/>
              <a:t>domain specific resources 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340D31-AD92-1787-F4EF-3AC0D0A0C76D}"/>
              </a:ext>
            </a:extLst>
          </p:cNvPr>
          <p:cNvSpPr txBox="1"/>
          <p:nvPr/>
        </p:nvSpPr>
        <p:spPr>
          <a:xfrm>
            <a:off x="4511824" y="3805094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Signature</a:t>
            </a:r>
            <a:r>
              <a:rPr lang="de-DE" dirty="0"/>
              <a:t>: </a:t>
            </a:r>
            <a:r>
              <a:rPr lang="en-US" dirty="0"/>
              <a:t>Query parameters, server </a:t>
            </a:r>
            <a:r>
              <a:rPr lang="en-US" dirty="0" err="1"/>
              <a:t>address+path</a:t>
            </a:r>
            <a:r>
              <a:rPr lang="en-US" dirty="0"/>
              <a:t> and Response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DE48868-2078-59E6-2B53-A62C9DCE0F83}"/>
              </a:ext>
            </a:extLst>
          </p:cNvPr>
          <p:cNvGrpSpPr/>
          <p:nvPr/>
        </p:nvGrpSpPr>
        <p:grpSpPr>
          <a:xfrm>
            <a:off x="7752184" y="4632770"/>
            <a:ext cx="2856103" cy="1187388"/>
            <a:chOff x="8184700" y="4450266"/>
            <a:chExt cx="2856103" cy="1187388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0471602-B854-E649-2E23-BE27980B439B}"/>
                </a:ext>
              </a:extLst>
            </p:cNvPr>
            <p:cNvSpPr txBox="1"/>
            <p:nvPr/>
          </p:nvSpPr>
          <p:spPr>
            <a:xfrm>
              <a:off x="8652810" y="4450266"/>
              <a:ext cx="1898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/>
                <a:t>Maturity</a:t>
              </a:r>
              <a:r>
                <a:rPr lang="de-DE" sz="1400" b="1" dirty="0"/>
                <a:t> </a:t>
              </a:r>
              <a:r>
                <a:rPr lang="de-DE" sz="1400" b="1" dirty="0" err="1"/>
                <a:t>levels</a:t>
              </a:r>
              <a:r>
                <a:rPr lang="de-DE" sz="1400" b="1" dirty="0"/>
                <a:t> </a:t>
              </a:r>
              <a:r>
                <a:rPr lang="de-DE" sz="1400" b="1" dirty="0" err="1"/>
                <a:t>of</a:t>
              </a:r>
              <a:r>
                <a:rPr lang="de-DE" sz="1400" b="1" dirty="0"/>
                <a:t> REST</a:t>
              </a:r>
            </a:p>
          </p:txBody>
        </p:sp>
        <p:graphicFrame>
          <p:nvGraphicFramePr>
            <p:cNvPr id="20" name="Diagramm 19">
              <a:extLst>
                <a:ext uri="{FF2B5EF4-FFF2-40B4-BE49-F238E27FC236}">
                  <a16:creationId xmlns:a16="http://schemas.microsoft.com/office/drawing/2014/main" id="{3C981624-BD8E-B879-A98B-6F2D5ED56A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1868346"/>
                </p:ext>
              </p:extLst>
            </p:nvPr>
          </p:nvGraphicFramePr>
          <p:xfrm>
            <a:off x="8207980" y="4686744"/>
            <a:ext cx="2832823" cy="585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BC7AF02-8EE3-C7F8-0D5A-9469DC330C65}"/>
                </a:ext>
              </a:extLst>
            </p:cNvPr>
            <p:cNvSpPr txBox="1"/>
            <p:nvPr/>
          </p:nvSpPr>
          <p:spPr>
            <a:xfrm>
              <a:off x="8184700" y="5098043"/>
              <a:ext cx="7841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/>
                <a:t>Swamp </a:t>
              </a:r>
              <a:r>
                <a:rPr lang="de-DE" sz="1100" i="1" dirty="0" err="1"/>
                <a:t>of</a:t>
              </a:r>
              <a:r>
                <a:rPr lang="de-DE" sz="1100" i="1" dirty="0"/>
                <a:t> </a:t>
              </a:r>
              <a:br>
                <a:rPr lang="de-DE" sz="1100" i="1" dirty="0"/>
              </a:br>
              <a:r>
                <a:rPr lang="de-DE" sz="1100" i="1" dirty="0" err="1"/>
                <a:t>pox</a:t>
              </a:r>
              <a:endParaRPr lang="de-DE" sz="1100" i="1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DAA9A81-7E0E-ABF0-1B36-A1B34746EADC}"/>
                </a:ext>
              </a:extLst>
            </p:cNvPr>
            <p:cNvSpPr txBox="1"/>
            <p:nvPr/>
          </p:nvSpPr>
          <p:spPr>
            <a:xfrm>
              <a:off x="8874025" y="5194100"/>
              <a:ext cx="728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resources</a:t>
              </a:r>
              <a:endParaRPr lang="de-DE" sz="1100" i="1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6DA16E-26C6-4848-4689-5488EF895E4F}"/>
                </a:ext>
              </a:extLst>
            </p:cNvPr>
            <p:cNvSpPr txBox="1"/>
            <p:nvPr/>
          </p:nvSpPr>
          <p:spPr>
            <a:xfrm>
              <a:off x="9615575" y="5206767"/>
              <a:ext cx="7457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Mehods</a:t>
              </a:r>
              <a:r>
                <a:rPr lang="de-DE" sz="1100" i="1" dirty="0"/>
                <a:t> +</a:t>
              </a:r>
              <a:br>
                <a:rPr lang="de-DE" sz="1100" i="1" dirty="0"/>
              </a:br>
              <a:r>
                <a:rPr lang="de-DE" sz="1100" i="1" dirty="0"/>
                <a:t>Actions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A0048D-F99B-DDA7-AA26-BCDC90A3129A}"/>
                </a:ext>
              </a:extLst>
            </p:cNvPr>
            <p:cNvSpPr txBox="1"/>
            <p:nvPr/>
          </p:nvSpPr>
          <p:spPr>
            <a:xfrm>
              <a:off x="10332333" y="5148028"/>
              <a:ext cx="5405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Hyper</a:t>
              </a:r>
              <a:endParaRPr lang="de-DE" sz="1100" i="1" dirty="0"/>
            </a:p>
            <a:p>
              <a:pPr algn="ctr"/>
              <a:r>
                <a:rPr lang="de-DE" sz="1100" i="1" dirty="0" err="1"/>
                <a:t>media</a:t>
              </a:r>
              <a:endParaRPr lang="de-DE" sz="11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700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REST – some (useful?) API design patterns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07368" y="1702581"/>
            <a:ext cx="5957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Conformist</a:t>
            </a:r>
            <a:r>
              <a:rPr lang="de-DE" sz="1600" b="1" dirty="0"/>
              <a:t> </a:t>
            </a:r>
            <a:r>
              <a:rPr lang="de-DE" sz="1600" b="1" dirty="0" err="1"/>
              <a:t>pattern</a:t>
            </a:r>
            <a:r>
              <a:rPr lang="de-DE" sz="1600" dirty="0"/>
              <a:t>: </a:t>
            </a:r>
            <a:r>
              <a:rPr lang="en-US" sz="1600" dirty="0"/>
              <a:t>the upstream party defines the parameters and the protocol. The downstream party must implement those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Anti-Corruption Layer</a:t>
            </a:r>
            <a:r>
              <a:rPr lang="en-US" sz="1600" dirty="0"/>
              <a:t>: An adapter between the real API and the application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uses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api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Open Host Service: </a:t>
            </a:r>
            <a:r>
              <a:rPr lang="en-US" sz="1600" dirty="0"/>
              <a:t>One or more adapter between </a:t>
            </a:r>
            <a:r>
              <a:rPr lang="de-DE" sz="1600" dirty="0" err="1"/>
              <a:t>application</a:t>
            </a:r>
            <a:r>
              <a:rPr lang="de-DE" sz="1600" dirty="0"/>
              <a:t> and different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API </a:t>
            </a:r>
            <a:r>
              <a:rPr lang="de-DE" sz="1600" dirty="0" err="1"/>
              <a:t>to</a:t>
            </a:r>
            <a:r>
              <a:rPr lang="de-DE" sz="1600" dirty="0"/>
              <a:t> customize </a:t>
            </a:r>
            <a:r>
              <a:rPr lang="de-DE" sz="1600" dirty="0" err="1"/>
              <a:t>them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Shared</a:t>
            </a:r>
            <a:r>
              <a:rPr lang="de-DE" sz="1600" b="1" dirty="0"/>
              <a:t> Kernel: </a:t>
            </a:r>
            <a:r>
              <a:rPr lang="de-DE" sz="1600" dirty="0"/>
              <a:t>Upstream and Downstream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pieces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sourcecode</a:t>
            </a:r>
            <a:r>
              <a:rPr lang="de-DE" sz="1600" dirty="0"/>
              <a:t>(like </a:t>
            </a:r>
            <a:r>
              <a:rPr lang="de-DE" sz="1600" dirty="0" err="1"/>
              <a:t>datatypes</a:t>
            </a:r>
            <a:r>
              <a:rPr lang="de-DE" sz="1600" dirty="0"/>
              <a:t>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383F34-CE91-0E53-30A2-ECCF39BCF64A}"/>
              </a:ext>
            </a:extLst>
          </p:cNvPr>
          <p:cNvSpPr txBox="1"/>
          <p:nvPr/>
        </p:nvSpPr>
        <p:spPr>
          <a:xfrm>
            <a:off x="4199" y="5981217"/>
            <a:ext cx="12187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G. Rhoden</a:t>
            </a:r>
            <a:r>
              <a:rPr lang="en-US" sz="1200" i="1" u="none" strike="noStrike" baseline="0" dirty="0">
                <a:latin typeface="ArialMT"/>
              </a:rPr>
              <a:t>, </a:t>
            </a:r>
            <a:r>
              <a:rPr lang="en-US" sz="1200" i="1" dirty="0"/>
              <a:t>API-Patterns: Shared Kernel, Anti-Corruption Layer &amp; Co. – </a:t>
            </a:r>
            <a:r>
              <a:rPr lang="en-US" sz="1200" i="1" dirty="0" err="1"/>
              <a:t>wie</a:t>
            </a:r>
            <a:r>
              <a:rPr lang="en-US" sz="1200" i="1" dirty="0"/>
              <a:t> bitte?! // Deutsch, </a:t>
            </a:r>
            <a:r>
              <a:rPr lang="en-US" sz="1200" b="1" i="1" dirty="0"/>
              <a:t>2024</a:t>
            </a:r>
            <a:r>
              <a:rPr lang="en-US" sz="1200" i="1" dirty="0"/>
              <a:t>, [https://www.youtube.com/watch?v=n47RSfeFIy8]</a:t>
            </a:r>
          </a:p>
          <a:p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295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- Browser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839416" y="1807334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</a:t>
            </a:r>
            <a:r>
              <a:rPr lang="de-DE" dirty="0">
                <a:solidFill>
                  <a:schemeClr val="accent1"/>
                </a:solidFill>
              </a:rPr>
              <a:t>rest/pug/substance/sid/10000/synonyms/json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DF304-370F-5AB0-F844-717A03A684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36066" y="2157922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9C7DC9-4134-44EA-A712-D843FD5C7A05}"/>
              </a:ext>
            </a:extLst>
          </p:cNvPr>
          <p:cNvSpPr txBox="1"/>
          <p:nvPr/>
        </p:nvSpPr>
        <p:spPr>
          <a:xfrm>
            <a:off x="750131" y="2536705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B87290-6A5A-5497-17C9-E438BC1361E8}"/>
              </a:ext>
            </a:extLst>
          </p:cNvPr>
          <p:cNvSpPr txBox="1"/>
          <p:nvPr/>
        </p:nvSpPr>
        <p:spPr>
          <a:xfrm>
            <a:off x="2843310" y="253670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0EF3FA-7C67-6165-4E46-409FAC6172F8}"/>
              </a:ext>
            </a:extLst>
          </p:cNvPr>
          <p:cNvSpPr txBox="1"/>
          <p:nvPr/>
        </p:nvSpPr>
        <p:spPr>
          <a:xfrm>
            <a:off x="7153666" y="2525144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7007745-DD7E-E99B-9CCB-3D0161EBD256}"/>
              </a:ext>
            </a:extLst>
          </p:cNvPr>
          <p:cNvCxnSpPr>
            <a:stCxn id="19" idx="0"/>
          </p:cNvCxnSpPr>
          <p:nvPr/>
        </p:nvCxnSpPr>
        <p:spPr>
          <a:xfrm flipV="1">
            <a:off x="3228127" y="2214155"/>
            <a:ext cx="0" cy="32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CB4801-86DC-C86D-4C53-2BB4E812FFE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452320" y="2176666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658412B-F5CF-D498-1E56-A08469DD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5" y="1556792"/>
            <a:ext cx="2811867" cy="174676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6E47D32-58EC-19FC-4D6E-95C2CC928FDC}"/>
              </a:ext>
            </a:extLst>
          </p:cNvPr>
          <p:cNvSpPr txBox="1"/>
          <p:nvPr/>
        </p:nvSpPr>
        <p:spPr>
          <a:xfrm>
            <a:off x="3174337" y="1300118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pubchem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synonyms</a:t>
            </a:r>
            <a:endParaRPr lang="de-DE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952767" y="3936216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</a:t>
            </a:r>
            <a:r>
              <a:rPr lang="de-DE" dirty="0">
                <a:solidFill>
                  <a:schemeClr val="accent1"/>
                </a:solidFill>
              </a:rPr>
              <a:t>chembl/api/data/target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56C67B8-F78D-0387-D8A7-9A52B0C1949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49417" y="4286804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3F49EC4-4DA7-E81C-1E74-D5DDEF3154A5}"/>
              </a:ext>
            </a:extLst>
          </p:cNvPr>
          <p:cNvSpPr txBox="1"/>
          <p:nvPr/>
        </p:nvSpPr>
        <p:spPr>
          <a:xfrm>
            <a:off x="863482" y="4665587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C526EB-2A9E-7E7B-D80C-D317762B2151}"/>
              </a:ext>
            </a:extLst>
          </p:cNvPr>
          <p:cNvSpPr txBox="1"/>
          <p:nvPr/>
        </p:nvSpPr>
        <p:spPr>
          <a:xfrm>
            <a:off x="2622184" y="468133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B2D1AF-BD94-FB60-5F34-8B7E29B36F18}"/>
              </a:ext>
            </a:extLst>
          </p:cNvPr>
          <p:cNvSpPr txBox="1"/>
          <p:nvPr/>
        </p:nvSpPr>
        <p:spPr>
          <a:xfrm>
            <a:off x="4115945" y="4654978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25E83F6-558C-0C9C-75B0-B255553AC05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567608" y="4286804"/>
            <a:ext cx="439393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715EF78-22FD-67E3-E1ED-B5E4662371D8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414599" y="4306500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6BB21B1-D385-67DA-EF31-D051607839A3}"/>
              </a:ext>
            </a:extLst>
          </p:cNvPr>
          <p:cNvSpPr txBox="1"/>
          <p:nvPr/>
        </p:nvSpPr>
        <p:spPr>
          <a:xfrm>
            <a:off x="3287688" y="3429000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ChEMBL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molecules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name</a:t>
            </a:r>
            <a:r>
              <a:rPr lang="de-DE" b="1" dirty="0"/>
              <a:t> </a:t>
            </a:r>
            <a:r>
              <a:rPr lang="de-DE" b="1" dirty="0" err="1"/>
              <a:t>pattern</a:t>
            </a:r>
            <a:endParaRPr lang="de-DE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50161D-0BE3-E927-60DA-7418EA521802}"/>
              </a:ext>
            </a:extLst>
          </p:cNvPr>
          <p:cNvSpPr txBox="1"/>
          <p:nvPr/>
        </p:nvSpPr>
        <p:spPr>
          <a:xfrm>
            <a:off x="6681346" y="473478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parameter</a:t>
            </a:r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FD50C6-E0D0-4A06-1974-E66036B9C51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267180" y="4286804"/>
            <a:ext cx="0" cy="4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797DF7DE-041D-BB3D-2E31-2C8AB772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26" y="4005064"/>
            <a:ext cx="2849586" cy="1562101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6056741F-C6E4-1EC4-E31F-BD72105D6107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https://pubchem.ncbi.nlm.nih.gov/docs/pug-rest-tutorial</a:t>
            </a:r>
            <a:endParaRPr lang="de-DE" sz="1200" i="1" baseline="30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8A344B-DFFC-8184-0458-30BAC653E942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https://www.ebi.ac.uk/chembl/ws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32608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4AF0E75A-C6FF-4A60-9F69-E9BCC7ADECB5}"/>
              </a:ext>
            </a:extLst>
          </p:cNvPr>
          <p:cNvSpPr txBox="1"/>
          <p:nvPr/>
        </p:nvSpPr>
        <p:spPr>
          <a:xfrm>
            <a:off x="5171730" y="2627790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2C7B79-BE09-85B8-A94E-743EBF3CA35E}"/>
              </a:ext>
            </a:extLst>
          </p:cNvPr>
          <p:cNvGrpSpPr/>
          <p:nvPr/>
        </p:nvGrpSpPr>
        <p:grpSpPr>
          <a:xfrm>
            <a:off x="1127448" y="2871818"/>
            <a:ext cx="3444552" cy="1477328"/>
            <a:chOff x="335360" y="1138511"/>
            <a:chExt cx="3444552" cy="1477328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B3951DB-3F49-1CB5-F122-A9A3091E8F43}"/>
                </a:ext>
              </a:extLst>
            </p:cNvPr>
            <p:cNvSpPr/>
            <p:nvPr/>
          </p:nvSpPr>
          <p:spPr>
            <a:xfrm>
              <a:off x="335360" y="1138511"/>
              <a:ext cx="1296144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2E759B4-E51F-753B-78EC-CEECDBEB482D}"/>
                </a:ext>
              </a:extLst>
            </p:cNvPr>
            <p:cNvSpPr/>
            <p:nvPr/>
          </p:nvSpPr>
          <p:spPr>
            <a:xfrm>
              <a:off x="407368" y="154230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Request </a:t>
              </a:r>
              <a:r>
                <a:rPr lang="de-DE" sz="1200" b="1" dirty="0" err="1">
                  <a:solidFill>
                    <a:schemeClr val="accent3">
                      <a:lumMod val="75000"/>
                    </a:schemeClr>
                  </a:solidFill>
                </a:rPr>
                <a:t>line</a:t>
              </a:r>
              <a:endParaRPr lang="de-DE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EA36E5D-94B6-FF02-A9BE-B9D58FFD98F8}"/>
                </a:ext>
              </a:extLst>
            </p:cNvPr>
            <p:cNvSpPr/>
            <p:nvPr/>
          </p:nvSpPr>
          <p:spPr>
            <a:xfrm>
              <a:off x="407368" y="187717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Header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231206-6D99-C96E-CFBB-8B8F3B60248C}"/>
                </a:ext>
              </a:extLst>
            </p:cNvPr>
            <p:cNvSpPr/>
            <p:nvPr/>
          </p:nvSpPr>
          <p:spPr>
            <a:xfrm>
              <a:off x="407368" y="221204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Message</a:t>
              </a:r>
            </a:p>
          </p:txBody>
        </p:sp>
        <p:sp>
          <p:nvSpPr>
            <p:cNvPr id="10" name="Textfeld 8">
              <a:extLst>
                <a:ext uri="{FF2B5EF4-FFF2-40B4-BE49-F238E27FC236}">
                  <a16:creationId xmlns:a16="http://schemas.microsoft.com/office/drawing/2014/main" id="{C463C4E0-4AEA-D9A5-2464-45EDE506490A}"/>
                </a:ext>
              </a:extLst>
            </p:cNvPr>
            <p:cNvSpPr txBox="1"/>
            <p:nvPr/>
          </p:nvSpPr>
          <p:spPr>
            <a:xfrm>
              <a:off x="1772148" y="2032978"/>
              <a:ext cx="200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context specific information like parameters</a:t>
              </a:r>
              <a:endParaRPr lang="de-DE" sz="1200" dirty="0"/>
            </a:p>
          </p:txBody>
        </p:sp>
        <p:sp>
          <p:nvSpPr>
            <p:cNvPr id="11" name="Textfeld 8">
              <a:extLst>
                <a:ext uri="{FF2B5EF4-FFF2-40B4-BE49-F238E27FC236}">
                  <a16:creationId xmlns:a16="http://schemas.microsoft.com/office/drawing/2014/main" id="{68564F47-C0F7-D13B-774F-408C3AA5D609}"/>
                </a:ext>
              </a:extLst>
            </p:cNvPr>
            <p:cNvSpPr txBox="1"/>
            <p:nvPr/>
          </p:nvSpPr>
          <p:spPr>
            <a:xfrm>
              <a:off x="1703512" y="1161760"/>
              <a:ext cx="2007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Contains information like IP address, server, accepted data formats, …</a:t>
              </a:r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0AF2C1B-CFBA-EDB9-56FD-266A9A8DCF78}"/>
                </a:ext>
              </a:extLst>
            </p:cNvPr>
            <p:cNvSpPr txBox="1"/>
            <p:nvPr/>
          </p:nvSpPr>
          <p:spPr>
            <a:xfrm>
              <a:off x="340813" y="118519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3">
                      <a:lumMod val="75000"/>
                    </a:schemeClr>
                  </a:solidFill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2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3A5A7-E270-B8C8-4FFE-E6141609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88695BE3-734C-B78A-668D-453F1DA10F2A}"/>
              </a:ext>
            </a:extLst>
          </p:cNvPr>
          <p:cNvSpPr/>
          <p:nvPr/>
        </p:nvSpPr>
        <p:spPr>
          <a:xfrm>
            <a:off x="335360" y="1138511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752BC4-A784-C72D-BDAA-3215AED99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57A06D-CF7A-1C74-3213-1E8E6A527E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797682-3C77-3272-A74D-AC3BC531A4F5}"/>
              </a:ext>
            </a:extLst>
          </p:cNvPr>
          <p:cNvSpPr/>
          <p:nvPr/>
        </p:nvSpPr>
        <p:spPr>
          <a:xfrm>
            <a:off x="407368" y="154230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Request </a:t>
            </a:r>
            <a:r>
              <a:rPr lang="de-DE" sz="1200" b="1" dirty="0" err="1">
                <a:solidFill>
                  <a:schemeClr val="accent3">
                    <a:lumMod val="75000"/>
                  </a:schemeClr>
                </a:solidFill>
              </a:rPr>
              <a:t>line</a:t>
            </a: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4FAFA2-8648-4F13-60D0-7399650CA47B}"/>
              </a:ext>
            </a:extLst>
          </p:cNvPr>
          <p:cNvSpPr/>
          <p:nvPr/>
        </p:nvSpPr>
        <p:spPr>
          <a:xfrm>
            <a:off x="407368" y="187717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Header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2377DA1-BC0A-43D5-0922-6007CB30E2D9}"/>
              </a:ext>
            </a:extLst>
          </p:cNvPr>
          <p:cNvSpPr/>
          <p:nvPr/>
        </p:nvSpPr>
        <p:spPr>
          <a:xfrm>
            <a:off x="407368" y="221204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Message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02A7AF95-400A-2CDB-8577-4C35EEF79BF8}"/>
              </a:ext>
            </a:extLst>
          </p:cNvPr>
          <p:cNvSpPr txBox="1"/>
          <p:nvPr/>
        </p:nvSpPr>
        <p:spPr>
          <a:xfrm>
            <a:off x="1772148" y="2032978"/>
            <a:ext cx="200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context specific information like parameters</a:t>
            </a:r>
            <a:endParaRPr lang="de-DE" sz="12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C2985D71-EE16-ADFE-709F-E2D4EC72B6B8}"/>
              </a:ext>
            </a:extLst>
          </p:cNvPr>
          <p:cNvSpPr txBox="1"/>
          <p:nvPr/>
        </p:nvSpPr>
        <p:spPr>
          <a:xfrm>
            <a:off x="1703512" y="1161760"/>
            <a:ext cx="20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Contains information like IP address, server, accepted data formats, …</a:t>
            </a:r>
            <a:endParaRPr lang="de-DE" sz="12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27227F9B-1655-C414-4EF2-9DD5D14AE886}"/>
              </a:ext>
            </a:extLst>
          </p:cNvPr>
          <p:cNvSpPr txBox="1"/>
          <p:nvPr/>
        </p:nvSpPr>
        <p:spPr>
          <a:xfrm>
            <a:off x="4871864" y="11454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1AB9CA6-50A3-A56C-EA77-800825B46FBE}"/>
              </a:ext>
            </a:extLst>
          </p:cNvPr>
          <p:cNvSpPr txBox="1"/>
          <p:nvPr/>
        </p:nvSpPr>
        <p:spPr>
          <a:xfrm>
            <a:off x="340813" y="11851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HTTP Request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9AE08E5-11EC-93AC-4AF0-8A0D9C5F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9" y="2707802"/>
            <a:ext cx="3590925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8">
            <a:extLst>
              <a:ext uri="{FF2B5EF4-FFF2-40B4-BE49-F238E27FC236}">
                <a16:creationId xmlns:a16="http://schemas.microsoft.com/office/drawing/2014/main" id="{4BACFE6A-2A9E-8CF2-C73E-BBF17B83D2AB}"/>
              </a:ext>
            </a:extLst>
          </p:cNvPr>
          <p:cNvSpPr txBox="1"/>
          <p:nvPr/>
        </p:nvSpPr>
        <p:spPr>
          <a:xfrm>
            <a:off x="307369" y="4173053"/>
            <a:ext cx="35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java script</a:t>
            </a:r>
            <a:endParaRPr lang="de-DE" sz="12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C2E0F1B-7B70-B5FA-D7A9-E88CD296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41088"/>
            <a:ext cx="3514725" cy="1323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feld 8">
            <a:extLst>
              <a:ext uri="{FF2B5EF4-FFF2-40B4-BE49-F238E27FC236}">
                <a16:creationId xmlns:a16="http://schemas.microsoft.com/office/drawing/2014/main" id="{E28E9597-5053-8F9B-E5AC-32FA2D19D7D1}"/>
              </a:ext>
            </a:extLst>
          </p:cNvPr>
          <p:cNvSpPr txBox="1"/>
          <p:nvPr/>
        </p:nvSpPr>
        <p:spPr>
          <a:xfrm>
            <a:off x="407368" y="5635125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python</a:t>
            </a:r>
            <a:endParaRPr lang="de-DE" sz="1200" b="1" i="1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BA71F7E-1281-EB52-6049-B02340F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8" y="2899737"/>
            <a:ext cx="321945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238BE83-F091-6ED9-804C-BCC62F916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97" y="2489044"/>
            <a:ext cx="2524125" cy="300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73F046B-ACA1-5651-B6A4-EFD3B76CD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435" y="4301687"/>
            <a:ext cx="2562225" cy="172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64006CAC-05D6-3F03-6C8B-004E5CAFBED9}"/>
              </a:ext>
            </a:extLst>
          </p:cNvPr>
          <p:cNvSpPr/>
          <p:nvPr/>
        </p:nvSpPr>
        <p:spPr>
          <a:xfrm>
            <a:off x="4407521" y="4232733"/>
            <a:ext cx="1944216" cy="455338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6CB10F1-7AE8-2B2B-40D5-4CFEAB0C5E5D}"/>
              </a:ext>
            </a:extLst>
          </p:cNvPr>
          <p:cNvSpPr txBox="1"/>
          <p:nvPr/>
        </p:nvSpPr>
        <p:spPr>
          <a:xfrm>
            <a:off x="4689340" y="3993994"/>
            <a:ext cx="127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</a:t>
            </a:r>
            <a:r>
              <a:rPr lang="de-DE" dirty="0" err="1"/>
              <a:t>create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2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1D82-8FC6-9EE7-A929-47F12D78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64B80A-DD6B-E843-155B-6808037B6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Roadmap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762D4-FDAF-97B3-6E2B-1E81283A5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F4E9D6-586F-230D-5036-2925CF43B5E0}"/>
              </a:ext>
            </a:extLst>
          </p:cNvPr>
          <p:cNvSpPr txBox="1"/>
          <p:nvPr/>
        </p:nvSpPr>
        <p:spPr>
          <a:xfrm>
            <a:off x="6500065" y="7605464"/>
            <a:ext cx="544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Softwarearchitecture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Microservices and Hexagonal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 2 </a:t>
            </a:r>
            <a:r>
              <a:rPr lang="de-DE" dirty="0" err="1"/>
              <a:t>Examples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33" name="Freeform 412">
            <a:extLst>
              <a:ext uri="{FF2B5EF4-FFF2-40B4-BE49-F238E27FC236}">
                <a16:creationId xmlns:a16="http://schemas.microsoft.com/office/drawing/2014/main" id="{EABAADF5-2DAA-AAE9-969D-FC9AE528E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60" y="1803488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Architecture</a:t>
            </a: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A70B4289-19E8-BE93-D5CF-471B9A550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2" y="1160972"/>
            <a:ext cx="1224136" cy="5004331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7DF5611-42F0-34E1-91B3-13134CECC19C}"/>
              </a:ext>
            </a:extLst>
          </p:cNvPr>
          <p:cNvSpPr/>
          <p:nvPr/>
        </p:nvSpPr>
        <p:spPr>
          <a:xfrm>
            <a:off x="4592323" y="1837827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D7EC3ED-C1CA-CC9F-9A31-65BBBA6BAB19}"/>
              </a:ext>
            </a:extLst>
          </p:cNvPr>
          <p:cNvSpPr txBox="1"/>
          <p:nvPr/>
        </p:nvSpPr>
        <p:spPr>
          <a:xfrm>
            <a:off x="5681713" y="1610671"/>
            <a:ext cx="338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Ports and Adapters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3FC16D-5CF4-7569-21A1-4F2D74D0AF4A}"/>
              </a:ext>
            </a:extLst>
          </p:cNvPr>
          <p:cNvSpPr txBox="1"/>
          <p:nvPr/>
        </p:nvSpPr>
        <p:spPr>
          <a:xfrm>
            <a:off x="6096000" y="3180621"/>
            <a:ext cx="3520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Java Interface &amp;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</p:txBody>
      </p:sp>
      <p:sp>
        <p:nvSpPr>
          <p:cNvPr id="11" name="Freeform 412">
            <a:extLst>
              <a:ext uri="{FF2B5EF4-FFF2-40B4-BE49-F238E27FC236}">
                <a16:creationId xmlns:a16="http://schemas.microsoft.com/office/drawing/2014/main" id="{3668F10B-2540-CB52-4FDE-052DA43B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9" y="3369884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APIs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452720A-3168-FF70-2295-6A2CB350CEBD}"/>
              </a:ext>
            </a:extLst>
          </p:cNvPr>
          <p:cNvSpPr/>
          <p:nvPr/>
        </p:nvSpPr>
        <p:spPr>
          <a:xfrm>
            <a:off x="4943872" y="3404223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12" name="Grafik 1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29ACBF28-99FD-E2BB-9C6B-5D1A2CDB0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0D6DEE74-4FA7-A597-D62E-088786F827B1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A594C7-C91C-451B-FB81-21EF2A5375DC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077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4F4994-D3D8-2944-6B2E-CE07FBE8FFEC}"/>
              </a:ext>
            </a:extLst>
          </p:cNvPr>
          <p:cNvSpPr txBox="1"/>
          <p:nvPr/>
        </p:nvSpPr>
        <p:spPr>
          <a:xfrm>
            <a:off x="6888088" y="355821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but not all web services offer sufficient API documentation and they vary in form and 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661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A72C0-1006-8F01-E5CF-BED7DA0A9550}"/>
              </a:ext>
            </a:extLst>
          </p:cNvPr>
          <p:cNvSpPr txBox="1"/>
          <p:nvPr/>
        </p:nvSpPr>
        <p:spPr>
          <a:xfrm>
            <a:off x="7275414" y="3372174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OpenAPI</a:t>
            </a:r>
            <a:endParaRPr lang="de-DE" sz="4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0F2019-77BE-9F93-2355-989FC9E6AA79}"/>
              </a:ext>
            </a:extLst>
          </p:cNvPr>
          <p:cNvSpPr txBox="1"/>
          <p:nvPr/>
        </p:nvSpPr>
        <p:spPr>
          <a:xfrm>
            <a:off x="6195294" y="4561731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OpenAPI</a:t>
            </a:r>
            <a:r>
              <a:rPr lang="en-US" b="1" dirty="0"/>
              <a:t> Specifications provides a formal standard for describing HTTP APIs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6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27E4887-D473-DE24-A6D8-0C5822C5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24744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5A29A5-C5BF-BF6E-E04A-396FAB61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628907"/>
            <a:ext cx="3022400" cy="2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5345-26F6-BE68-E024-EDB1E03F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7B8D52C-CBAE-C1A8-4CD1-75FF0C72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1BD89F-FF26-2656-895F-F5E95BC0B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425166-9608-16EA-28C9-FA369F8505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64A332-7F9D-4CEC-1745-66DEEDCD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DB40E5-F26F-982E-FE93-D5F4585F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219065"/>
            <a:ext cx="4301697" cy="282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9A056B0-7C87-BDDD-1BD5-850401283B0C}"/>
              </a:ext>
            </a:extLst>
          </p:cNvPr>
          <p:cNvCxnSpPr>
            <a:cxnSpLocks/>
          </p:cNvCxnSpPr>
          <p:nvPr/>
        </p:nvCxnSpPr>
        <p:spPr>
          <a:xfrm flipV="1">
            <a:off x="5254861" y="2636912"/>
            <a:ext cx="3721459" cy="151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5B94AFC-61E8-D22C-9D03-3E4391E08705}"/>
              </a:ext>
            </a:extLst>
          </p:cNvPr>
          <p:cNvCxnSpPr>
            <a:cxnSpLocks/>
          </p:cNvCxnSpPr>
          <p:nvPr/>
        </p:nvCxnSpPr>
        <p:spPr>
          <a:xfrm flipH="1" flipV="1">
            <a:off x="2643531" y="3429000"/>
            <a:ext cx="2012309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428D64-3C9F-2BAA-F367-9CC81648D4F8}"/>
              </a:ext>
            </a:extLst>
          </p:cNvPr>
          <p:cNvCxnSpPr>
            <a:cxnSpLocks/>
          </p:cNvCxnSpPr>
          <p:nvPr/>
        </p:nvCxnSpPr>
        <p:spPr>
          <a:xfrm flipV="1">
            <a:off x="3215680" y="4509120"/>
            <a:ext cx="1728192" cy="86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5ACCC21-8CD6-8D9D-740B-EC8EED587E21}"/>
              </a:ext>
            </a:extLst>
          </p:cNvPr>
          <p:cNvCxnSpPr>
            <a:cxnSpLocks/>
          </p:cNvCxnSpPr>
          <p:nvPr/>
        </p:nvCxnSpPr>
        <p:spPr>
          <a:xfrm flipH="1" flipV="1">
            <a:off x="1271464" y="1731231"/>
            <a:ext cx="2736304" cy="545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FEF2-13A7-6BB0-5859-3DAE734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998C75-2C65-E32F-EA16-578D42F1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9E3F4-5576-93EE-AF5A-869BA9F9C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53D330-E8B7-44A7-C4F1-34027D60A35A}"/>
              </a:ext>
            </a:extLst>
          </p:cNvPr>
          <p:cNvSpPr txBox="1"/>
          <p:nvPr/>
        </p:nvSpPr>
        <p:spPr>
          <a:xfrm>
            <a:off x="3373399" y="3049623"/>
            <a:ext cx="53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/>
              <a:t>What's in here for me</a:t>
            </a:r>
            <a:r>
              <a:rPr lang="de-DE" sz="4000" i="1" dirty="0"/>
              <a:t>???</a:t>
            </a:r>
            <a:endParaRPr lang="de-DE" sz="4000" i="1" baseline="30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E77110-009C-95A9-6B3C-AA602ECE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1EF4CA-9984-35C9-2279-5A72E4D9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B9D4-0EA7-73F8-F212-5A4A75AF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39C7C-35E5-0E42-B7C1-6169FA9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code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3B8A87-A689-79E4-11E3-5D9E0B8AB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51B742-239E-9508-4426-97CA8FB68D9D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https://openapi-generator.tech/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75453C-F850-BB10-81C9-DE54AB261833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 err="1"/>
              <a:t>Automatic</a:t>
            </a:r>
            <a:r>
              <a:rPr lang="de-DE" sz="4000" i="1" dirty="0"/>
              <a:t> code </a:t>
            </a:r>
            <a:r>
              <a:rPr lang="de-DE" sz="4000" i="1" dirty="0" err="1"/>
              <a:t>generation</a:t>
            </a:r>
            <a:r>
              <a:rPr lang="de-DE" sz="4000" i="1" dirty="0"/>
              <a:t> </a:t>
            </a:r>
            <a:endParaRPr lang="de-DE" sz="40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7F836-B807-6408-5F44-40BD12059873}"/>
              </a:ext>
            </a:extLst>
          </p:cNvPr>
          <p:cNvSpPr txBox="1"/>
          <p:nvPr/>
        </p:nvSpPr>
        <p:spPr>
          <a:xfrm>
            <a:off x="86661" y="1961954"/>
            <a:ext cx="321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code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styles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shemas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5F4A21-1CB9-9816-4227-4EC2E5D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88" y="2888823"/>
            <a:ext cx="5256584" cy="2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39A33A-AFFE-C45E-4B32-F5710554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23" y="2162362"/>
            <a:ext cx="3452628" cy="1990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CE58397-4D63-4EBB-F7F1-559627E818F5}"/>
              </a:ext>
            </a:extLst>
          </p:cNvPr>
          <p:cNvSpPr txBox="1"/>
          <p:nvPr/>
        </p:nvSpPr>
        <p:spPr>
          <a:xfrm>
            <a:off x="6382097" y="5433675"/>
            <a:ext cx="52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MT"/>
              </a:rPr>
              <a:t>Automatically generated java REST server endpoint </a:t>
            </a:r>
            <a:endParaRPr lang="de-DE" sz="1200" b="1" i="1" baseline="30000" dirty="0"/>
          </a:p>
        </p:txBody>
      </p:sp>
    </p:spTree>
    <p:extLst>
      <p:ext uri="{BB962C8B-B14F-4D97-AF65-F5344CB8AC3E}">
        <p14:creationId xmlns:p14="http://schemas.microsoft.com/office/powerpoint/2010/main" val="38376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</a:t>
            </a:r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1706D6-993C-CC8E-9785-7ACE0AF7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2" y="1627280"/>
            <a:ext cx="4211882" cy="4221088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i="1" dirty="0"/>
              <a:t>https://editor.swagger.io/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E847B-8A13-7013-C6F2-FB81440D556F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/>
              <a:t>Out </a:t>
            </a:r>
            <a:r>
              <a:rPr lang="de-DE" sz="4000" i="1" dirty="0" err="1"/>
              <a:t>of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box </a:t>
            </a:r>
            <a:r>
              <a:rPr lang="de-DE" sz="4000" i="1" dirty="0" err="1"/>
              <a:t>documentation</a:t>
            </a:r>
            <a:endParaRPr lang="de-DE" sz="4000" i="1" baseline="30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9A61F5-5991-E6E4-CDF5-12A69136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2" y="2048653"/>
            <a:ext cx="5016425" cy="20812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02D038-BA76-762F-AE04-A9DE259120F5}"/>
              </a:ext>
            </a:extLst>
          </p:cNvPr>
          <p:cNvSpPr txBox="1"/>
          <p:nvPr/>
        </p:nvSpPr>
        <p:spPr>
          <a:xfrm>
            <a:off x="4935917" y="4341013"/>
            <a:ext cx="47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of the API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the data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Playground for trying out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simulate various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4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 err="1"/>
              <a:t>S</a:t>
            </a:r>
            <a:r>
              <a:rPr lang="de-DE" sz="2400" b="1" dirty="0" err="1"/>
              <a:t>ecuring</a:t>
            </a:r>
            <a:r>
              <a:rPr lang="de-DE" sz="2400" b="1" dirty="0"/>
              <a:t> API </a:t>
            </a:r>
            <a:r>
              <a:rPr lang="de-DE" sz="2400" b="1" dirty="0" err="1"/>
              <a:t>endpoints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33B4D9C-6208-6014-BD80-609B8DAD1D65}"/>
              </a:ext>
            </a:extLst>
          </p:cNvPr>
          <p:cNvSpPr txBox="1"/>
          <p:nvPr/>
        </p:nvSpPr>
        <p:spPr>
          <a:xfrm>
            <a:off x="746215" y="3920697"/>
            <a:ext cx="337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 err="1"/>
              <a:t>Authentification</a:t>
            </a:r>
            <a:r>
              <a:rPr lang="de-DE" dirty="0"/>
              <a:t> &lt; &gt; </a:t>
            </a:r>
            <a:r>
              <a:rPr lang="de-DE" dirty="0" err="1"/>
              <a:t>Authorisation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6B698B-A49F-73F8-D4CA-C752062D261F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r>
              <a:rPr lang="en-US" sz="1200" dirty="0">
                <a:latin typeface="ArialMT"/>
              </a:rPr>
              <a:t>, p. 207ff</a:t>
            </a:r>
            <a:endParaRPr lang="de-DE" sz="1200" i="1" baseline="30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2C307D-EB31-CB47-5266-96C1F8339DB1}"/>
              </a:ext>
            </a:extLst>
          </p:cNvPr>
          <p:cNvSpPr/>
          <p:nvPr/>
        </p:nvSpPr>
        <p:spPr>
          <a:xfrm>
            <a:off x="389896" y="1567651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A038-BC26-7DCA-9634-58484CAD440D}"/>
              </a:ext>
            </a:extLst>
          </p:cNvPr>
          <p:cNvSpPr/>
          <p:nvPr/>
        </p:nvSpPr>
        <p:spPr>
          <a:xfrm>
            <a:off x="394019" y="2018502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DBB748-57BA-ADFB-5D18-4253B76D3A89}"/>
              </a:ext>
            </a:extLst>
          </p:cNvPr>
          <p:cNvSpPr txBox="1"/>
          <p:nvPr/>
        </p:nvSpPr>
        <p:spPr>
          <a:xfrm>
            <a:off x="6892673" y="5490010"/>
            <a:ext cx="41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sophisticated mechanisms: </a:t>
            </a:r>
          </a:p>
          <a:p>
            <a:pPr algn="ctr"/>
            <a:r>
              <a:rPr lang="en-US" dirty="0"/>
              <a:t>OAuth2.0 , OpenID connect,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DAE789-02E2-4A55-1EA8-61F644B74902}"/>
              </a:ext>
            </a:extLst>
          </p:cNvPr>
          <p:cNvSpPr txBox="1"/>
          <p:nvPr/>
        </p:nvSpPr>
        <p:spPr>
          <a:xfrm>
            <a:off x="1631504" y="157149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HTTP, REST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974D44-517F-7377-B91F-610A851823B2}"/>
              </a:ext>
            </a:extLst>
          </p:cNvPr>
          <p:cNvSpPr/>
          <p:nvPr/>
        </p:nvSpPr>
        <p:spPr>
          <a:xfrm>
            <a:off x="389896" y="2478163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1654ECB-3A18-7452-6ACD-7656A0BDD5EC}"/>
              </a:ext>
            </a:extLst>
          </p:cNvPr>
          <p:cNvSpPr/>
          <p:nvPr/>
        </p:nvSpPr>
        <p:spPr>
          <a:xfrm>
            <a:off x="394019" y="2929014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B80704-0833-39EB-7678-FC52E756DFFE}"/>
              </a:ext>
            </a:extLst>
          </p:cNvPr>
          <p:cNvSpPr txBox="1"/>
          <p:nvPr/>
        </p:nvSpPr>
        <p:spPr>
          <a:xfrm>
            <a:off x="389897" y="1608672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Application</a:t>
            </a:r>
            <a:endParaRPr lang="de-DE" sz="1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77D4A1-0C3A-C0EA-E364-8713B8A00237}"/>
              </a:ext>
            </a:extLst>
          </p:cNvPr>
          <p:cNvSpPr txBox="1"/>
          <p:nvPr/>
        </p:nvSpPr>
        <p:spPr>
          <a:xfrm>
            <a:off x="389896" y="2037916"/>
            <a:ext cx="119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Presentation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96FB7D-CA72-A58F-88FE-7F23B07E94B6}"/>
              </a:ext>
            </a:extLst>
          </p:cNvPr>
          <p:cNvSpPr txBox="1"/>
          <p:nvPr/>
        </p:nvSpPr>
        <p:spPr>
          <a:xfrm>
            <a:off x="389896" y="252433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Session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55E1B9-33DB-CC5A-B98F-4B400C86721B}"/>
              </a:ext>
            </a:extLst>
          </p:cNvPr>
          <p:cNvSpPr txBox="1"/>
          <p:nvPr/>
        </p:nvSpPr>
        <p:spPr>
          <a:xfrm>
            <a:off x="389895" y="2956423"/>
            <a:ext cx="26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760D64-EF52-98CA-977F-62B5E5E4600C}"/>
              </a:ext>
            </a:extLst>
          </p:cNvPr>
          <p:cNvSpPr txBox="1"/>
          <p:nvPr/>
        </p:nvSpPr>
        <p:spPr>
          <a:xfrm>
            <a:off x="1944427" y="24678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C15A1A-649C-7DB0-735C-AFEB1823D2F2}"/>
              </a:ext>
            </a:extLst>
          </p:cNvPr>
          <p:cNvSpPr txBox="1"/>
          <p:nvPr/>
        </p:nvSpPr>
        <p:spPr>
          <a:xfrm>
            <a:off x="3486241" y="2478163"/>
            <a:ext cx="133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Encryption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DE9AA6-AD04-31A1-87BB-CB49E21B76CF}"/>
              </a:ext>
            </a:extLst>
          </p:cNvPr>
          <p:cNvSpPr txBox="1"/>
          <p:nvPr/>
        </p:nvSpPr>
        <p:spPr>
          <a:xfrm>
            <a:off x="3405114" y="1588517"/>
            <a:ext cx="2097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 dirty="0"/>
              <a:t>Authentication and </a:t>
            </a:r>
            <a:r>
              <a:rPr lang="de-DE" sz="1600" i="1" dirty="0" err="1"/>
              <a:t>Authorization</a:t>
            </a:r>
            <a:endParaRPr lang="de-DE" sz="16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1CE6504-86E7-4871-1D22-21F4C471E926}"/>
              </a:ext>
            </a:extLst>
          </p:cNvPr>
          <p:cNvCxnSpPr>
            <a:stCxn id="18" idx="1"/>
          </p:cNvCxnSpPr>
          <p:nvPr/>
        </p:nvCxnSpPr>
        <p:spPr>
          <a:xfrm flipH="1">
            <a:off x="2444885" y="2647440"/>
            <a:ext cx="1041356" cy="51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CF0171B-AC78-BBB7-4678-73003872B86A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2863123" y="1756159"/>
            <a:ext cx="541991" cy="1247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F8408F-64DA-4D4C-B4E8-95EE19F1EF22}"/>
              </a:ext>
            </a:extLst>
          </p:cNvPr>
          <p:cNvSpPr txBox="1"/>
          <p:nvPr/>
        </p:nvSpPr>
        <p:spPr>
          <a:xfrm>
            <a:off x="357643" y="3348739"/>
            <a:ext cx="1230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i="1" dirty="0"/>
              <a:t>OSI Layer Model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09AEC58-04AA-C4CD-8C84-EE585BD7B530}"/>
              </a:ext>
            </a:extLst>
          </p:cNvPr>
          <p:cNvGrpSpPr/>
          <p:nvPr/>
        </p:nvGrpSpPr>
        <p:grpSpPr>
          <a:xfrm>
            <a:off x="5328390" y="1608672"/>
            <a:ext cx="1728192" cy="1193849"/>
            <a:chOff x="3126202" y="5556775"/>
            <a:chExt cx="1467597" cy="76346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FD78CA4-8C20-13C8-D87A-DCB24A1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7147E-A365-954F-AC67-DBCB7464021F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pic>
        <p:nvPicPr>
          <p:cNvPr id="34" name="Grafik 33" descr="Ein Bild, das Kopierer, Fahren enthält.&#10;&#10;Automatisch generierte Beschreibung">
            <a:extLst>
              <a:ext uri="{FF2B5EF4-FFF2-40B4-BE49-F238E27FC236}">
                <a16:creationId xmlns:a16="http://schemas.microsoft.com/office/drawing/2014/main" id="{4DBC5BA2-8395-47B2-2C4B-DE6A6888B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0745" y="1331263"/>
            <a:ext cx="1163664" cy="164542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090263D-06A0-8706-5C3A-F96AD112D402}"/>
              </a:ext>
            </a:extLst>
          </p:cNvPr>
          <p:cNvCxnSpPr/>
          <p:nvPr/>
        </p:nvCxnSpPr>
        <p:spPr>
          <a:xfrm flipV="1">
            <a:off x="7056582" y="1782185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5F01D6-A534-190E-D610-85533E6351B4}"/>
              </a:ext>
            </a:extLst>
          </p:cNvPr>
          <p:cNvCxnSpPr>
            <a:cxnSpLocks/>
          </p:cNvCxnSpPr>
          <p:nvPr/>
        </p:nvCxnSpPr>
        <p:spPr>
          <a:xfrm flipH="1">
            <a:off x="7038695" y="1900244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9AF52AED-5222-D018-EB90-0D77710029A1}"/>
              </a:ext>
            </a:extLst>
          </p:cNvPr>
          <p:cNvSpPr txBox="1"/>
          <p:nvPr/>
        </p:nvSpPr>
        <p:spPr>
          <a:xfrm>
            <a:off x="7011397" y="156765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Enter </a:t>
            </a:r>
            <a:r>
              <a:rPr lang="de-DE" sz="1000" i="1" dirty="0" err="1"/>
              <a:t>credentials</a:t>
            </a:r>
            <a:endParaRPr lang="de-DE" sz="1000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3D9E24F-FCFE-3166-1BCA-A56B1B3B91A1}"/>
              </a:ext>
            </a:extLst>
          </p:cNvPr>
          <p:cNvSpPr txBox="1"/>
          <p:nvPr/>
        </p:nvSpPr>
        <p:spPr>
          <a:xfrm>
            <a:off x="8277523" y="190775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AD6F5BD-BACC-82AC-6BC2-CED2ADBD441E}"/>
              </a:ext>
            </a:extLst>
          </p:cNvPr>
          <p:cNvCxnSpPr/>
          <p:nvPr/>
        </p:nvCxnSpPr>
        <p:spPr>
          <a:xfrm flipV="1">
            <a:off x="7038695" y="2345400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92453EDC-4C6C-9C2F-E6DD-38D84A4083D4}"/>
              </a:ext>
            </a:extLst>
          </p:cNvPr>
          <p:cNvSpPr txBox="1"/>
          <p:nvPr/>
        </p:nvSpPr>
        <p:spPr>
          <a:xfrm>
            <a:off x="7080078" y="2124803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9504C7C-3131-FA6B-C3F2-B14DC6EC38F6}"/>
              </a:ext>
            </a:extLst>
          </p:cNvPr>
          <p:cNvCxnSpPr>
            <a:cxnSpLocks/>
          </p:cNvCxnSpPr>
          <p:nvPr/>
        </p:nvCxnSpPr>
        <p:spPr>
          <a:xfrm flipH="1">
            <a:off x="7056581" y="2467896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F9CC7D4-F2DB-85F0-9FBC-E90AF0B1B219}"/>
              </a:ext>
            </a:extLst>
          </p:cNvPr>
          <p:cNvSpPr txBox="1"/>
          <p:nvPr/>
        </p:nvSpPr>
        <p:spPr>
          <a:xfrm>
            <a:off x="8774782" y="248720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/>
              <a:t>data</a:t>
            </a:r>
            <a:endParaRPr lang="de-DE" sz="10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EE8B748-7D84-01F8-4F67-64CC412FF192}"/>
              </a:ext>
            </a:extLst>
          </p:cNvPr>
          <p:cNvSpPr txBox="1"/>
          <p:nvPr/>
        </p:nvSpPr>
        <p:spPr>
          <a:xfrm>
            <a:off x="-6418" y="5699095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MT"/>
              </a:rPr>
              <a:t>M.Jones</a:t>
            </a:r>
            <a:r>
              <a:rPr lang="en-US" sz="1200" dirty="0">
                <a:latin typeface="ArialMT"/>
              </a:rPr>
              <a:t>, J. </a:t>
            </a:r>
            <a:r>
              <a:rPr lang="en-US" sz="1200" dirty="0" err="1">
                <a:latin typeface="ArialMT"/>
              </a:rPr>
              <a:t>Bradley,N</a:t>
            </a:r>
            <a:r>
              <a:rPr lang="en-US" sz="1200" dirty="0">
                <a:latin typeface="ArialMT"/>
              </a:rPr>
              <a:t>. </a:t>
            </a:r>
            <a:r>
              <a:rPr lang="en-US" sz="1200" dirty="0" err="1">
                <a:latin typeface="ArialMT"/>
              </a:rPr>
              <a:t>Sakimura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0" i="1" u="none" strike="noStrike" baseline="0" dirty="0">
                <a:latin typeface="ArialMT"/>
              </a:rPr>
              <a:t>https://datatracker.ietf.org/doc/html/rfc7519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2015</a:t>
            </a:r>
            <a:endParaRPr lang="de-DE" sz="1200" i="1" baseline="30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3FB46A0-105B-2E48-6F84-103B94C4CC7B}"/>
              </a:ext>
            </a:extLst>
          </p:cNvPr>
          <p:cNvSpPr txBox="1"/>
          <p:nvPr/>
        </p:nvSpPr>
        <p:spPr>
          <a:xfrm>
            <a:off x="5544231" y="2819324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JSON Web Token (JWT)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F45B739-DE98-8DB0-304E-6878C03548E5}"/>
              </a:ext>
            </a:extLst>
          </p:cNvPr>
          <p:cNvSpPr txBox="1"/>
          <p:nvPr/>
        </p:nvSpPr>
        <p:spPr>
          <a:xfrm>
            <a:off x="4058257" y="3191217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Compact, URL-safe representation of claims between 2 parties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BA5030-3D8F-741B-4B5A-00CA73000DCC}"/>
              </a:ext>
            </a:extLst>
          </p:cNvPr>
          <p:cNvSpPr txBox="1"/>
          <p:nvPr/>
        </p:nvSpPr>
        <p:spPr>
          <a:xfrm>
            <a:off x="4151917" y="35258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xxxx.yyyy.zzzz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A0194CE-02F8-ADEA-9D8F-03741EE3A1AC}"/>
              </a:ext>
            </a:extLst>
          </p:cNvPr>
          <p:cNvSpPr txBox="1"/>
          <p:nvPr/>
        </p:nvSpPr>
        <p:spPr>
          <a:xfrm>
            <a:off x="5723923" y="3900507"/>
            <a:ext cx="5052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Header: </a:t>
            </a:r>
            <a:r>
              <a:rPr lang="de-DE" i="1" dirty="0" err="1"/>
              <a:t>defines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token</a:t>
            </a:r>
            <a:r>
              <a:rPr lang="de-DE" i="1" dirty="0"/>
              <a:t> and </a:t>
            </a:r>
            <a:r>
              <a:rPr lang="de-DE" i="1" dirty="0" err="1"/>
              <a:t>signing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Payload: </a:t>
            </a:r>
            <a:r>
              <a:rPr lang="de-DE" i="1" dirty="0" err="1"/>
              <a:t>contains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claims</a:t>
            </a:r>
            <a:r>
              <a:rPr lang="de-DE" i="1" dirty="0"/>
              <a:t> </a:t>
            </a:r>
          </a:p>
          <a:p>
            <a:endParaRPr lang="de-DE" dirty="0"/>
          </a:p>
          <a:p>
            <a:r>
              <a:rPr lang="de-DE" dirty="0" err="1"/>
              <a:t>Signature</a:t>
            </a:r>
            <a:r>
              <a:rPr lang="de-DE" dirty="0"/>
              <a:t>: </a:t>
            </a:r>
            <a:r>
              <a:rPr lang="de-DE" i="1" dirty="0" err="1"/>
              <a:t>Signature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validation</a:t>
            </a:r>
            <a:endParaRPr lang="de-DE" i="1" dirty="0"/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FB519AB0-58A2-B3EC-D1DA-D44C66FB6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410" y="4320710"/>
            <a:ext cx="1857375" cy="11049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7C7FF8BF-0440-E6E9-1139-35C149FBD243}"/>
              </a:ext>
            </a:extLst>
          </p:cNvPr>
          <p:cNvSpPr txBox="1"/>
          <p:nvPr/>
        </p:nvSpPr>
        <p:spPr>
          <a:xfrm>
            <a:off x="1224641" y="45670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Who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8F30AA6-B8BA-1A0B-E3C0-D9080FBEFD59}"/>
              </a:ext>
            </a:extLst>
          </p:cNvPr>
          <p:cNvSpPr txBox="1"/>
          <p:nvPr/>
        </p:nvSpPr>
        <p:spPr>
          <a:xfrm>
            <a:off x="2915437" y="4556214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What</a:t>
            </a:r>
            <a:endParaRPr lang="de-DE" b="1" dirty="0"/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DFD85A42-8458-B4BE-CC9C-77D40F349684}"/>
              </a:ext>
            </a:extLst>
          </p:cNvPr>
          <p:cNvCxnSpPr/>
          <p:nvPr/>
        </p:nvCxnSpPr>
        <p:spPr>
          <a:xfrm>
            <a:off x="4453789" y="3895173"/>
            <a:ext cx="1270134" cy="181899"/>
          </a:xfrm>
          <a:prstGeom prst="bentConnector3">
            <a:avLst>
              <a:gd name="adj1" fmla="val 346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C2ED4971-75A1-A5A2-FEA9-71A0CE46E649}"/>
              </a:ext>
            </a:extLst>
          </p:cNvPr>
          <p:cNvCxnSpPr>
            <a:cxnSpLocks/>
            <a:stCxn id="57" idx="2"/>
            <a:endCxn id="58" idx="1"/>
          </p:cNvCxnSpPr>
          <p:nvPr/>
        </p:nvCxnSpPr>
        <p:spPr>
          <a:xfrm rot="16200000" flipH="1">
            <a:off x="4931085" y="3846333"/>
            <a:ext cx="743998" cy="841678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1566E26-A3B9-E30B-550D-C023A63C9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0236" y="4353142"/>
            <a:ext cx="1308844" cy="403150"/>
          </a:xfrm>
          <a:prstGeom prst="bentConnector3">
            <a:avLst>
              <a:gd name="adj1" fmla="val 100214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Testing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APIs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EF0F4-EC08-DFFF-80D8-B2ABF5DD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" y="1518342"/>
            <a:ext cx="5231904" cy="379872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B4C1BE-FCF8-51F2-C7B6-C3E3E773ED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1664" y="3139392"/>
            <a:ext cx="2376264" cy="151996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D207337-3CC4-11AE-3A15-2EB23588462B}"/>
              </a:ext>
            </a:extLst>
          </p:cNvPr>
          <p:cNvSpPr txBox="1"/>
          <p:nvPr/>
        </p:nvSpPr>
        <p:spPr>
          <a:xfrm>
            <a:off x="5447928" y="2816226"/>
            <a:ext cx="6533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By </a:t>
            </a: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Hexagon </a:t>
            </a:r>
            <a:r>
              <a:rPr lang="de-DE" i="1" dirty="0" err="1"/>
              <a:t>architecture</a:t>
            </a:r>
            <a:r>
              <a:rPr lang="de-DE" i="1" dirty="0"/>
              <a:t>, </a:t>
            </a:r>
            <a:r>
              <a:rPr lang="de-DE" i="1" dirty="0" err="1"/>
              <a:t>components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mocked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frameworks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help</a:t>
            </a:r>
            <a:r>
              <a:rPr lang="de-DE" i="1" dirty="0"/>
              <a:t>: </a:t>
            </a:r>
            <a:r>
              <a:rPr lang="de-DE" i="1" dirty="0" err="1"/>
              <a:t>testcontainers</a:t>
            </a:r>
            <a:r>
              <a:rPr lang="de-DE" i="1" dirty="0"/>
              <a:t>, virtual </a:t>
            </a:r>
            <a:r>
              <a:rPr lang="de-DE" i="1" dirty="0" err="1"/>
              <a:t>archives</a:t>
            </a:r>
            <a:r>
              <a:rPr lang="de-DE" i="1" dirty="0"/>
              <a:t>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A621FF-2825-87A3-8C0F-57D2B110873A}"/>
              </a:ext>
            </a:extLst>
          </p:cNvPr>
          <p:cNvSpPr txBox="1"/>
          <p:nvPr/>
        </p:nvSpPr>
        <p:spPr>
          <a:xfrm>
            <a:off x="5483933" y="3910724"/>
            <a:ext cx="407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Usually</a:t>
            </a:r>
            <a:r>
              <a:rPr lang="de-DE" i="1" dirty="0"/>
              <a:t> APIs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tested</a:t>
            </a:r>
            <a:r>
              <a:rPr lang="de-DE" i="1" dirty="0"/>
              <a:t> in </a:t>
            </a:r>
            <a:r>
              <a:rPr lang="de-DE" i="1" dirty="0" err="1"/>
              <a:t>upper</a:t>
            </a:r>
            <a:r>
              <a:rPr lang="de-DE" i="1" dirty="0"/>
              <a:t> </a:t>
            </a:r>
            <a:r>
              <a:rPr lang="de-DE" i="1" dirty="0" err="1"/>
              <a:t>layers</a:t>
            </a:r>
            <a:r>
              <a:rPr lang="de-DE" i="1" dirty="0"/>
              <a:t>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943B162-BD6A-A53C-1823-81B720E838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71664" y="4095390"/>
            <a:ext cx="2412269" cy="0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EEF90F3-E3E0-2B8A-95D6-2A91CBDB8B4B}"/>
              </a:ext>
            </a:extLst>
          </p:cNvPr>
          <p:cNvSpPr txBox="1"/>
          <p:nvPr/>
        </p:nvSpPr>
        <p:spPr>
          <a:xfrm>
            <a:off x="5447928" y="1744595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Simulates</a:t>
            </a:r>
            <a:r>
              <a:rPr lang="de-DE" i="1" dirty="0"/>
              <a:t> a </a:t>
            </a:r>
            <a:r>
              <a:rPr lang="de-DE" i="1" dirty="0" err="1"/>
              <a:t>client</a:t>
            </a:r>
            <a:r>
              <a:rPr lang="de-DE" i="1" dirty="0"/>
              <a:t> and a hole </a:t>
            </a:r>
            <a:r>
              <a:rPr lang="de-DE" i="1" dirty="0" err="1"/>
              <a:t>usecase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Frameworks: Cypress, </a:t>
            </a:r>
            <a:r>
              <a:rPr lang="de-DE" i="1" dirty="0" err="1"/>
              <a:t>Playwright</a:t>
            </a:r>
            <a:r>
              <a:rPr lang="de-DE" i="1" dirty="0"/>
              <a:t>, …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37B1EC-B392-E758-D77F-1AF389FB775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783632" y="2067761"/>
            <a:ext cx="2664296" cy="507831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713C35D-9F3B-CE5B-4327-6C918B775F1C}"/>
              </a:ext>
            </a:extLst>
          </p:cNvPr>
          <p:cNvSpPr txBox="1"/>
          <p:nvPr/>
        </p:nvSpPr>
        <p:spPr>
          <a:xfrm>
            <a:off x="5879976" y="4563553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!! </a:t>
            </a:r>
            <a:r>
              <a:rPr lang="en-US" sz="2400" b="1" dirty="0"/>
              <a:t>All tests in all layers</a:t>
            </a:r>
            <a:r>
              <a:rPr lang="en-US" sz="2400" dirty="0"/>
              <a:t> </a:t>
            </a:r>
            <a:r>
              <a:rPr lang="en-US" sz="2400" b="1" dirty="0"/>
              <a:t>must</a:t>
            </a:r>
            <a:r>
              <a:rPr lang="en-US" sz="2400" dirty="0"/>
              <a:t> </a:t>
            </a:r>
            <a:r>
              <a:rPr lang="en-US" sz="2400" b="1" dirty="0"/>
              <a:t>be executed</a:t>
            </a:r>
            <a:r>
              <a:rPr lang="en-US" sz="2400" dirty="0"/>
              <a:t> </a:t>
            </a:r>
            <a:r>
              <a:rPr lang="en-US" sz="2400" b="1" dirty="0"/>
              <a:t>automatically</a:t>
            </a:r>
            <a:r>
              <a:rPr lang="en-US" sz="2400" dirty="0"/>
              <a:t> </a:t>
            </a:r>
            <a:r>
              <a:rPr lang="en-US" sz="2400" b="1" dirty="0"/>
              <a:t>regardless</a:t>
            </a:r>
            <a:r>
              <a:rPr lang="en-US" sz="2400" dirty="0"/>
              <a:t> </a:t>
            </a:r>
            <a:r>
              <a:rPr lang="en-US" sz="2400" b="1" dirty="0"/>
              <a:t>of the</a:t>
            </a:r>
            <a:r>
              <a:rPr lang="en-US" sz="2400" dirty="0"/>
              <a:t> </a:t>
            </a:r>
            <a:r>
              <a:rPr lang="en-US" sz="2400" b="1" dirty="0"/>
              <a:t>environment</a:t>
            </a:r>
            <a:r>
              <a:rPr lang="de-DE" sz="2400" b="1" dirty="0"/>
              <a:t> !!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69E066-744C-7E84-DE8E-13108430E4CA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50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1819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96A2-BC60-1B96-0598-35E3EC37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851C16-6940-2AE4-5469-BE94704A98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Roadmap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875C13-133E-AE98-49D9-17DB54429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9779E1A-9385-5580-F512-123C40F26449}"/>
              </a:ext>
            </a:extLst>
          </p:cNvPr>
          <p:cNvSpPr txBox="1"/>
          <p:nvPr/>
        </p:nvSpPr>
        <p:spPr>
          <a:xfrm>
            <a:off x="6500065" y="7605464"/>
            <a:ext cx="544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Softwarearchitecture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Microservices and Hexagonal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 2 </a:t>
            </a:r>
            <a:r>
              <a:rPr lang="de-DE" dirty="0" err="1"/>
              <a:t>Examples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33" name="Freeform 412">
            <a:extLst>
              <a:ext uri="{FF2B5EF4-FFF2-40B4-BE49-F238E27FC236}">
                <a16:creationId xmlns:a16="http://schemas.microsoft.com/office/drawing/2014/main" id="{9ADD1924-3BE8-4544-DF93-EA7C87BD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60" y="1803488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Architecture</a:t>
            </a: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3B15F401-A5B0-5A51-8214-16B20D91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2" y="1160972"/>
            <a:ext cx="1224136" cy="5004331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15907-7236-B3CF-54D2-91F9083DC4CD}"/>
              </a:ext>
            </a:extLst>
          </p:cNvPr>
          <p:cNvSpPr/>
          <p:nvPr/>
        </p:nvSpPr>
        <p:spPr>
          <a:xfrm>
            <a:off x="4592323" y="1837827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14D0B9D-6125-8931-E230-BFF952FE5B52}"/>
              </a:ext>
            </a:extLst>
          </p:cNvPr>
          <p:cNvSpPr txBox="1"/>
          <p:nvPr/>
        </p:nvSpPr>
        <p:spPr>
          <a:xfrm>
            <a:off x="5681713" y="1610671"/>
            <a:ext cx="338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 : Ports and Adapters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0602B5-936F-5173-EA6D-B18ECEC5EE08}"/>
              </a:ext>
            </a:extLst>
          </p:cNvPr>
          <p:cNvSpPr txBox="1"/>
          <p:nvPr/>
        </p:nvSpPr>
        <p:spPr>
          <a:xfrm>
            <a:off x="6096000" y="3180621"/>
            <a:ext cx="3520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Examples</a:t>
            </a:r>
            <a:r>
              <a:rPr lang="de-DE" dirty="0"/>
              <a:t> : Java Interface &amp;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API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EA7840-134F-4ECE-E522-4856A7E98ADE}"/>
              </a:ext>
            </a:extLst>
          </p:cNvPr>
          <p:cNvSpPr txBox="1"/>
          <p:nvPr/>
        </p:nvSpPr>
        <p:spPr>
          <a:xfrm>
            <a:off x="6528048" y="4798552"/>
            <a:ext cx="3767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r>
              <a:rPr lang="de-DE" dirty="0"/>
              <a:t> APIs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Actions</a:t>
            </a:r>
          </a:p>
        </p:txBody>
      </p:sp>
      <p:sp>
        <p:nvSpPr>
          <p:cNvPr id="11" name="Freeform 412">
            <a:extLst>
              <a:ext uri="{FF2B5EF4-FFF2-40B4-BE49-F238E27FC236}">
                <a16:creationId xmlns:a16="http://schemas.microsoft.com/office/drawing/2014/main" id="{463DF27D-E8A3-ECF3-EB0E-CC4BC8B34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9" y="3369884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APIs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7336648-FA1B-3862-0BD7-510110CB43EA}"/>
              </a:ext>
            </a:extLst>
          </p:cNvPr>
          <p:cNvSpPr/>
          <p:nvPr/>
        </p:nvSpPr>
        <p:spPr>
          <a:xfrm>
            <a:off x="4943872" y="3404223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Freeform 412">
            <a:extLst>
              <a:ext uri="{FF2B5EF4-FFF2-40B4-BE49-F238E27FC236}">
                <a16:creationId xmlns:a16="http://schemas.microsoft.com/office/drawing/2014/main" id="{69C573EA-6D31-0304-5248-8987D71E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549" y="4977781"/>
            <a:ext cx="3024336" cy="53769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34925"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Tools &amp; Tipps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0721A8F-A6E2-21B7-EDA0-47B4AEA370A8}"/>
              </a:ext>
            </a:extLst>
          </p:cNvPr>
          <p:cNvSpPr/>
          <p:nvPr/>
        </p:nvSpPr>
        <p:spPr>
          <a:xfrm>
            <a:off x="5303912" y="5012120"/>
            <a:ext cx="504056" cy="4961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98383" y="2246357"/>
            <a:ext cx="6984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Workflow</a:t>
            </a:r>
            <a:r>
              <a:rPr lang="de-DE" dirty="0"/>
              <a:t>: </a:t>
            </a:r>
            <a:r>
              <a:rPr lang="en-US" dirty="0"/>
              <a:t>configurable automated sequence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 specific occurrence in your repository that triggers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</a:t>
            </a:r>
            <a:r>
              <a:rPr lang="en-US" dirty="0"/>
              <a:t>:  collection of steps that are executed in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 individual building blocks of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Runner</a:t>
            </a:r>
            <a:r>
              <a:rPr lang="en-US" dirty="0"/>
              <a:t>:  computer on which your workflows are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</a:t>
            </a:r>
            <a:r>
              <a:rPr lang="en-US" dirty="0"/>
              <a:t>: smallest executable unit in a job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https://docs.github.com/de/actions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64409F-8B28-6629-D079-629EA119B624}"/>
              </a:ext>
            </a:extLst>
          </p:cNvPr>
          <p:cNvSpPr txBox="1"/>
          <p:nvPr/>
        </p:nvSpPr>
        <p:spPr>
          <a:xfrm>
            <a:off x="1271464" y="1368034"/>
            <a:ext cx="975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“… Automate, customize and execute your software development workflows directly in your repository.”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A49FC0-630B-56A6-BA66-6849EEE5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731104"/>
            <a:ext cx="3057281" cy="4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0AB6E1F-41B2-3F20-AC96-D3B2D4A9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7" y="1443883"/>
            <a:ext cx="4286250" cy="241935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-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310063-940C-BCC3-CD29-7AF9DB8ED11B}"/>
              </a:ext>
            </a:extLst>
          </p:cNvPr>
          <p:cNvSpPr txBox="1"/>
          <p:nvPr/>
        </p:nvSpPr>
        <p:spPr>
          <a:xfrm>
            <a:off x="-14630" y="6021288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https://github.com/sdras/awesome-actions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77D489-3AB7-80AE-3CE7-B6F956B52451}"/>
              </a:ext>
            </a:extLst>
          </p:cNvPr>
          <p:cNvSpPr txBox="1"/>
          <p:nvPr/>
        </p:nvSpPr>
        <p:spPr>
          <a:xfrm>
            <a:off x="-14630" y="1079725"/>
            <a:ext cx="122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Hundreds of provided actions for many areas</a:t>
            </a:r>
            <a:endParaRPr lang="de-DE" i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AD2CE3-F8F8-913A-813D-16143FAAAEC7}"/>
              </a:ext>
            </a:extLst>
          </p:cNvPr>
          <p:cNvSpPr txBox="1"/>
          <p:nvPr/>
        </p:nvSpPr>
        <p:spPr>
          <a:xfrm>
            <a:off x="2441121" y="1443139"/>
            <a:ext cx="200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cypress-io</a:t>
            </a:r>
            <a:r>
              <a:rPr lang="de-DE" sz="1400" b="1" dirty="0"/>
              <a:t>/</a:t>
            </a:r>
            <a:r>
              <a:rPr lang="de-DE" sz="1400" b="1" dirty="0" err="1"/>
              <a:t>github</a:t>
            </a:r>
            <a:r>
              <a:rPr lang="de-DE" sz="1400" b="1" dirty="0"/>
              <a:t>-action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65762A-59B5-BC3F-B619-7783BF3F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5" y="3787839"/>
            <a:ext cx="432435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EEE6C26-17EE-92AE-4690-3027A55E3F57}"/>
              </a:ext>
            </a:extLst>
          </p:cNvPr>
          <p:cNvSpPr txBox="1"/>
          <p:nvPr/>
        </p:nvSpPr>
        <p:spPr>
          <a:xfrm>
            <a:off x="2219805" y="3777459"/>
            <a:ext cx="197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codecov</a:t>
            </a:r>
            <a:r>
              <a:rPr lang="de-DE" sz="1400" b="1" dirty="0"/>
              <a:t>-action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EA15AA5-4060-3B68-6ED4-148A499B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70" y="1527170"/>
            <a:ext cx="4176464" cy="44160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5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Github</a:t>
            </a:r>
            <a:r>
              <a:rPr lang="de-DE" sz="2400" b="1" dirty="0"/>
              <a:t> </a:t>
            </a:r>
            <a:r>
              <a:rPr lang="de-DE" sz="2400" b="1" dirty="0" err="1"/>
              <a:t>action</a:t>
            </a:r>
            <a:r>
              <a:rPr lang="de-DE" sz="2400" b="1" dirty="0"/>
              <a:t> - </a:t>
            </a:r>
            <a:r>
              <a:rPr lang="de-DE" sz="2400" b="1" dirty="0" err="1"/>
              <a:t>caching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399D0-ED46-D32F-A874-1F2E97E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8" y="1124744"/>
            <a:ext cx="4294805" cy="4536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7C9FD7-44FF-7ED7-C6E3-AD15EBEB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1152128"/>
            <a:ext cx="5785477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5ADAA3-29B6-2F0D-E805-3F8BDDC518F4}"/>
              </a:ext>
            </a:extLst>
          </p:cNvPr>
          <p:cNvSpPr txBox="1"/>
          <p:nvPr/>
        </p:nvSpPr>
        <p:spPr>
          <a:xfrm>
            <a:off x="5807968" y="5303859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Workflow </a:t>
            </a:r>
            <a:r>
              <a:rPr lang="de-DE" sz="2400" dirty="0" err="1"/>
              <a:t>execution</a:t>
            </a:r>
            <a:r>
              <a:rPr lang="de-DE" sz="2400" dirty="0"/>
              <a:t> time : </a:t>
            </a:r>
            <a:r>
              <a:rPr lang="de-DE" sz="2400" b="1" dirty="0"/>
              <a:t>33s  </a:t>
            </a:r>
            <a:r>
              <a:rPr lang="de-DE" sz="2400" dirty="0"/>
              <a:t>vs.</a:t>
            </a:r>
            <a:r>
              <a:rPr lang="de-DE" sz="2400" b="1" dirty="0"/>
              <a:t> 3,6s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C3BB93-572C-7916-EAE3-D18E9D6320B5}"/>
              </a:ext>
            </a:extLst>
          </p:cNvPr>
          <p:cNvSpPr txBox="1"/>
          <p:nvPr/>
        </p:nvSpPr>
        <p:spPr>
          <a:xfrm>
            <a:off x="6023990" y="4594811"/>
            <a:ext cx="578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3270D0-B895-9D27-FD91-507A3C311136}"/>
              </a:ext>
            </a:extLst>
          </p:cNvPr>
          <p:cNvSpPr txBox="1"/>
          <p:nvPr/>
        </p:nvSpPr>
        <p:spPr>
          <a:xfrm>
            <a:off x="577058" y="5658722"/>
            <a:ext cx="4294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without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32908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1148760" y="19168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I </a:t>
            </a:r>
            <a:r>
              <a:rPr lang="de-DE" sz="2000" b="1" dirty="0" err="1"/>
              <a:t>would</a:t>
            </a:r>
            <a:r>
              <a:rPr lang="de-DE" sz="2000" b="1" dirty="0"/>
              <a:t> like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thank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695400" y="2852936"/>
            <a:ext cx="3672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Prof. Ludger </a:t>
            </a:r>
            <a:r>
              <a:rPr lang="en-US" dirty="0" err="1"/>
              <a:t>Wessjohann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Dr. Mehdi Davari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Dr. Frank Broda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NWC  department &amp; </a:t>
            </a:r>
            <a:r>
              <a:rPr lang="de-DE" dirty="0"/>
              <a:t>Dr. Steffen Neumanns </a:t>
            </a:r>
            <a:r>
              <a:rPr lang="de-DE" dirty="0" err="1"/>
              <a:t>group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372C-2EC8-C385-7F39-6129D598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272" y="5486426"/>
            <a:ext cx="1619176" cy="6926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E9074C-EE19-48D6-EEC9-F51D30991B3A}"/>
              </a:ext>
            </a:extLst>
          </p:cNvPr>
          <p:cNvSpPr txBox="1"/>
          <p:nvPr/>
        </p:nvSpPr>
        <p:spPr>
          <a:xfrm>
            <a:off x="6168008" y="56117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Funded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endParaRPr lang="de-DE" sz="2000" b="1" dirty="0"/>
          </a:p>
        </p:txBody>
      </p:sp>
      <p:pic>
        <p:nvPicPr>
          <p:cNvPr id="12" name="Grafik 11" descr="Ein Bild, das draußen, Baum, Text, Schild enthält.&#10;&#10;Automatisch generierte Beschreibung">
            <a:extLst>
              <a:ext uri="{FF2B5EF4-FFF2-40B4-BE49-F238E27FC236}">
                <a16:creationId xmlns:a16="http://schemas.microsoft.com/office/drawing/2014/main" id="{8F898920-477B-CF7B-EE42-23607B465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46212"/>
            <a:ext cx="6069984" cy="4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E11E-75D5-9821-5CD2-3929749A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FB1DB-9BCF-CE9D-498D-A6AD52E79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8A3A49-2B1B-7571-76D1-66BD87C4F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7B5F30-4B51-D0EC-A806-B905E48F8E46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449B549-092A-BA98-4C36-A795BD6D69C3}"/>
              </a:ext>
            </a:extLst>
          </p:cNvPr>
          <p:cNvGrpSpPr/>
          <p:nvPr/>
        </p:nvGrpSpPr>
        <p:grpSpPr>
          <a:xfrm>
            <a:off x="2495600" y="2528617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862CAE3-066B-F853-FBAA-ADBCA7921836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The software architecture of a program or computing</a:t>
              </a:r>
            </a:p>
            <a:p>
              <a:pPr algn="ctr"/>
              <a:r>
                <a:rPr lang="en-US" dirty="0"/>
                <a:t>system is the </a:t>
              </a:r>
              <a:r>
                <a:rPr lang="en-US" b="1" dirty="0"/>
                <a:t>structure or structures </a:t>
              </a:r>
              <a:r>
                <a:rPr lang="en-US" dirty="0"/>
                <a:t>of the system,</a:t>
              </a:r>
            </a:p>
            <a:p>
              <a:pPr algn="ctr"/>
              <a:r>
                <a:rPr lang="en-US" dirty="0"/>
                <a:t>which comprise software </a:t>
              </a:r>
              <a:r>
                <a:rPr lang="en-US" b="1" dirty="0"/>
                <a:t>components</a:t>
              </a:r>
              <a:r>
                <a:rPr lang="en-US" dirty="0"/>
                <a:t>, the externally</a:t>
              </a:r>
            </a:p>
            <a:p>
              <a:pPr algn="ctr"/>
              <a:r>
                <a:rPr lang="en-US" dirty="0"/>
                <a:t>visible </a:t>
              </a:r>
              <a:r>
                <a:rPr lang="en-US" b="1" dirty="0"/>
                <a:t>properties</a:t>
              </a:r>
              <a:r>
                <a:rPr lang="en-US" dirty="0"/>
                <a:t> of those components, and the </a:t>
              </a:r>
              <a:r>
                <a:rPr lang="en-US" b="1" dirty="0"/>
                <a:t>relationships</a:t>
              </a:r>
            </a:p>
            <a:p>
              <a:pPr algn="ctr"/>
              <a:r>
                <a:rPr lang="de-DE" dirty="0" err="1"/>
                <a:t>among</a:t>
              </a:r>
              <a:r>
                <a:rPr lang="de-DE" dirty="0"/>
                <a:t> </a:t>
              </a:r>
              <a:r>
                <a:rPr lang="de-DE" dirty="0" err="1"/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55152EB-8BD1-4358-AD67-4AFB6A6F6D01}"/>
                </a:ext>
              </a:extLst>
            </p:cNvPr>
            <p:cNvSpPr txBox="1"/>
            <p:nvPr/>
          </p:nvSpPr>
          <p:spPr>
            <a:xfrm>
              <a:off x="4442163" y="465207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latin typeface="Times New Roman" panose="02020603050405020304" pitchFamily="18" charset="0"/>
                </a:rPr>
                <a:t>[1]</a:t>
              </a:r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5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A2579-BEEC-BDA5-967D-1A3D67ABF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AE69A5-B4D5-173A-7657-00B4F6A11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9C2927-C34D-FCC4-3F32-159EBFFCB3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B1BE727-EEAC-FADE-F87C-464ABA8CA16F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AB245A-7B91-3F83-D943-EAC2C33BAD06}"/>
              </a:ext>
            </a:extLst>
          </p:cNvPr>
          <p:cNvGrpSpPr/>
          <p:nvPr/>
        </p:nvGrpSpPr>
        <p:grpSpPr>
          <a:xfrm>
            <a:off x="2495600" y="2528617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36855C9-997E-139B-5DBE-906F488091CA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The software architecture of a program or computing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system is the</a:t>
              </a:r>
              <a:r>
                <a:rPr lang="en-US" dirty="0"/>
                <a:t> </a:t>
              </a:r>
              <a:r>
                <a:rPr lang="en-US" b="1" dirty="0"/>
                <a:t>structure or structures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of the system,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comprise software</a:t>
              </a:r>
              <a:r>
                <a:rPr lang="en-US" dirty="0"/>
                <a:t> </a:t>
              </a:r>
              <a:r>
                <a:rPr lang="en-US" b="1" dirty="0"/>
                <a:t>components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, the externally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visible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properties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of those components, and the </a:t>
              </a:r>
              <a:r>
                <a:rPr lang="en-US" b="1" dirty="0"/>
                <a:t>relationships</a:t>
              </a:r>
            </a:p>
            <a:p>
              <a:pPr algn="ctr"/>
              <a:r>
                <a:rPr lang="de-DE" dirty="0" err="1">
                  <a:solidFill>
                    <a:schemeClr val="bg1">
                      <a:lumMod val="75000"/>
                    </a:schemeClr>
                  </a:solidFill>
                </a:rPr>
                <a:t>among</a:t>
              </a:r>
              <a:r>
                <a:rPr lang="de-DE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bg1">
                      <a:lumMod val="75000"/>
                    </a:schemeClr>
                  </a:solidFill>
                </a:rPr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5E00844-11F7-11EB-6A10-C6C95CE8525E}"/>
                </a:ext>
              </a:extLst>
            </p:cNvPr>
            <p:cNvSpPr txBox="1"/>
            <p:nvPr/>
          </p:nvSpPr>
          <p:spPr>
            <a:xfrm>
              <a:off x="4442163" y="465207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</a:rPr>
                <a:t>[1]</a:t>
              </a:r>
              <a:endParaRPr lang="de-DE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D3D6-A12B-3A83-B162-A4978C759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9905C-321A-6099-28DE-79C921B9E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F39D12-BA1C-25AE-8929-45A9A62C70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3A92F77-5726-66C9-56DA-318800C027B3}"/>
              </a:ext>
            </a:extLst>
          </p:cNvPr>
          <p:cNvGrpSpPr/>
          <p:nvPr/>
        </p:nvGrpSpPr>
        <p:grpSpPr>
          <a:xfrm>
            <a:off x="2801634" y="1340088"/>
            <a:ext cx="6948772" cy="923330"/>
            <a:chOff x="2351584" y="2852937"/>
            <a:chExt cx="6948772" cy="923330"/>
          </a:xfrm>
        </p:grpSpPr>
        <p:sp>
          <p:nvSpPr>
            <p:cNvPr id="6" name="Textfeld 8">
              <a:extLst>
                <a:ext uri="{FF2B5EF4-FFF2-40B4-BE49-F238E27FC236}">
                  <a16:creationId xmlns:a16="http://schemas.microsoft.com/office/drawing/2014/main" id="{0182D65B-0144-4A6A-8051-6802AD25A65D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„The </a:t>
              </a:r>
              <a:r>
                <a:rPr lang="de-DE" i="1" dirty="0" err="1"/>
                <a:t>goal</a:t>
              </a:r>
              <a:r>
                <a:rPr lang="de-DE" i="1" dirty="0"/>
                <a:t> </a:t>
              </a:r>
              <a:r>
                <a:rPr lang="de-DE" i="1" dirty="0" err="1"/>
                <a:t>of</a:t>
              </a:r>
              <a:r>
                <a:rPr lang="de-DE" i="1" dirty="0"/>
                <a:t> </a:t>
              </a:r>
              <a:r>
                <a:rPr lang="de-DE" i="1" dirty="0" err="1"/>
                <a:t>software</a:t>
              </a:r>
              <a:r>
                <a:rPr lang="de-DE" i="1" dirty="0"/>
                <a:t> </a:t>
              </a:r>
              <a:r>
                <a:rPr lang="de-DE" i="1" dirty="0" err="1"/>
                <a:t>architecture</a:t>
              </a:r>
              <a:r>
                <a:rPr lang="de-DE" i="1" dirty="0"/>
                <a:t> </a:t>
              </a:r>
              <a:r>
                <a:rPr lang="de-DE" i="1" dirty="0" err="1"/>
                <a:t>is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i="1" dirty="0" err="1"/>
                <a:t>minimize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human </a:t>
              </a:r>
              <a:r>
                <a:rPr lang="de-DE" i="1" dirty="0" err="1"/>
                <a:t>resources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b="1" i="1" dirty="0" err="1"/>
                <a:t>build</a:t>
              </a:r>
              <a:r>
                <a:rPr lang="de-DE" i="1" dirty="0"/>
                <a:t> and </a:t>
              </a:r>
              <a:r>
                <a:rPr lang="de-DE" b="1" i="1" dirty="0" err="1"/>
                <a:t>maintain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31F49DA-2A2F-78DA-F814-15BA2CC35EAF}"/>
                </a:ext>
              </a:extLst>
            </p:cNvPr>
            <p:cNvSpPr txBox="1"/>
            <p:nvPr/>
          </p:nvSpPr>
          <p:spPr>
            <a:xfrm>
              <a:off x="2351584" y="341800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Robert C. Martin, Clean Architecture, 2017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69F87DB-5A29-D131-F03E-1BFB661256F1}"/>
              </a:ext>
            </a:extLst>
          </p:cNvPr>
          <p:cNvGrpSpPr/>
          <p:nvPr/>
        </p:nvGrpSpPr>
        <p:grpSpPr>
          <a:xfrm>
            <a:off x="1684440" y="2967335"/>
            <a:ext cx="6552728" cy="923330"/>
            <a:chOff x="2351584" y="2852937"/>
            <a:chExt cx="6552728" cy="923330"/>
          </a:xfrm>
        </p:grpSpPr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5FA39817-8CF0-627B-1602-42B4DDDD5151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Software architecture is those decisions which are both </a:t>
              </a:r>
              <a:r>
                <a:rPr lang="en-US" b="1" dirty="0"/>
                <a:t>important</a:t>
              </a:r>
              <a:r>
                <a:rPr lang="en-US" dirty="0"/>
                <a:t> and </a:t>
              </a:r>
              <a:r>
                <a:rPr lang="en-US" b="1" dirty="0"/>
                <a:t>hard to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967B153-C118-19F1-E4E9-CC40E60E5EC5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Martin Fowler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5C4165A-3897-3641-487A-19520ADCC8C3}"/>
              </a:ext>
            </a:extLst>
          </p:cNvPr>
          <p:cNvGrpSpPr/>
          <p:nvPr/>
        </p:nvGrpSpPr>
        <p:grpSpPr>
          <a:xfrm>
            <a:off x="899592" y="4541525"/>
            <a:ext cx="6552728" cy="923330"/>
            <a:chOff x="2351584" y="2852937"/>
            <a:chExt cx="6552728" cy="923330"/>
          </a:xfrm>
        </p:grpSpPr>
        <p:sp>
          <p:nvSpPr>
            <p:cNvPr id="24" name="Textfeld 8">
              <a:extLst>
                <a:ext uri="{FF2B5EF4-FFF2-40B4-BE49-F238E27FC236}">
                  <a16:creationId xmlns:a16="http://schemas.microsoft.com/office/drawing/2014/main" id="{9FEAFBE7-680B-6E3A-FDDD-32BDDD621592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Architecture represents the significant design decisions that </a:t>
              </a:r>
              <a:r>
                <a:rPr lang="en-US" b="1" dirty="0"/>
                <a:t>shape a system</a:t>
              </a:r>
              <a:r>
                <a:rPr lang="en-US" dirty="0"/>
                <a:t>, where </a:t>
              </a:r>
              <a:r>
                <a:rPr lang="en-US" b="1" dirty="0"/>
                <a:t>significant</a:t>
              </a:r>
              <a:r>
                <a:rPr lang="en-US" dirty="0"/>
                <a:t> is measured by </a:t>
              </a:r>
              <a:r>
                <a:rPr lang="en-US" b="1" dirty="0"/>
                <a:t>cost of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00E560E-4BD8-50AD-7041-F5CFFA56DD62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Grady </a:t>
              </a:r>
              <a:r>
                <a:rPr lang="de-DE" sz="1400" dirty="0" err="1"/>
                <a:t>Booch</a:t>
              </a:r>
              <a:endParaRPr lang="de-DE" sz="1400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387DC02-32CE-815D-CB4F-89D00D8F484E}"/>
              </a:ext>
            </a:extLst>
          </p:cNvPr>
          <p:cNvGrpSpPr/>
          <p:nvPr/>
        </p:nvGrpSpPr>
        <p:grpSpPr>
          <a:xfrm>
            <a:off x="9584522" y="1169627"/>
            <a:ext cx="1230356" cy="1485087"/>
            <a:chOff x="8937206" y="1192350"/>
            <a:chExt cx="1230356" cy="148508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208404F-E716-3696-199F-0374CE48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206" y="1192350"/>
              <a:ext cx="1230356" cy="125769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63CA50B-1D66-F646-E1F6-D2B44E8D2F4E}"/>
                </a:ext>
              </a:extLst>
            </p:cNvPr>
            <p:cNvSpPr txBox="1"/>
            <p:nvPr/>
          </p:nvSpPr>
          <p:spPr>
            <a:xfrm>
              <a:off x="9006401" y="2423521"/>
              <a:ext cx="1091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Robert C. Martin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9033F-CDE5-5AF1-7AC9-2EACF0652CAD}"/>
              </a:ext>
            </a:extLst>
          </p:cNvPr>
          <p:cNvGrpSpPr/>
          <p:nvPr/>
        </p:nvGrpSpPr>
        <p:grpSpPr>
          <a:xfrm>
            <a:off x="368366" y="1483914"/>
            <a:ext cx="1384334" cy="1652857"/>
            <a:chOff x="1297030" y="3084984"/>
            <a:chExt cx="1384334" cy="1652857"/>
          </a:xfrm>
        </p:grpSpPr>
        <p:pic>
          <p:nvPicPr>
            <p:cNvPr id="8" name="Grafik 7" descr="Ein Bild, das Kleidung, Kopfbedeckung, Person, Menschliches Gesicht enthält.&#10;&#10;Automatisch generierte Beschreibung">
              <a:extLst>
                <a:ext uri="{FF2B5EF4-FFF2-40B4-BE49-F238E27FC236}">
                  <a16:creationId xmlns:a16="http://schemas.microsoft.com/office/drawing/2014/main" id="{8662A0C9-A7C9-A996-3E11-11E30E89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030" y="3084984"/>
              <a:ext cx="1384334" cy="1384334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CCDCC0B-1F1D-44E1-3122-B2C6BA20EFA0}"/>
                </a:ext>
              </a:extLst>
            </p:cNvPr>
            <p:cNvSpPr txBox="1"/>
            <p:nvPr/>
          </p:nvSpPr>
          <p:spPr>
            <a:xfrm>
              <a:off x="1485141" y="4483925"/>
              <a:ext cx="9589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Martin Fowler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C4BD33-E52D-F17F-1A00-A37DED36D6DC}"/>
              </a:ext>
            </a:extLst>
          </p:cNvPr>
          <p:cNvGrpSpPr/>
          <p:nvPr/>
        </p:nvGrpSpPr>
        <p:grpSpPr>
          <a:xfrm>
            <a:off x="9038538" y="3814979"/>
            <a:ext cx="1091967" cy="1784237"/>
            <a:chOff x="8432212" y="4295955"/>
            <a:chExt cx="1080120" cy="1801680"/>
          </a:xfrm>
        </p:grpSpPr>
        <p:pic>
          <p:nvPicPr>
            <p:cNvPr id="4" name="Grafik 3" descr="Ein Bild, das Menschliches Gesicht, Person, Kleidung, Lächeln enthält.&#10;&#10;Automatisch generierte Beschreibung">
              <a:extLst>
                <a:ext uri="{FF2B5EF4-FFF2-40B4-BE49-F238E27FC236}">
                  <a16:creationId xmlns:a16="http://schemas.microsoft.com/office/drawing/2014/main" id="{36BFEEA3-EE13-59E5-6AC3-E7ED89378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212" y="4295955"/>
              <a:ext cx="1080120" cy="1525884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1330B14-045F-6647-803E-21B72812D451}"/>
                </a:ext>
              </a:extLst>
            </p:cNvPr>
            <p:cNvSpPr txBox="1"/>
            <p:nvPr/>
          </p:nvSpPr>
          <p:spPr>
            <a:xfrm>
              <a:off x="8553415" y="5843719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Grady </a:t>
              </a:r>
              <a:r>
                <a:rPr lang="de-DE" sz="1050" i="1" dirty="0" err="1"/>
                <a:t>Booch</a:t>
              </a:r>
              <a:endParaRPr lang="de-DE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8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thinking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50DE8-2641-D218-4750-82CA51422DD6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745EECB-2A2B-9F55-6479-0A2851DF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104248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DAF29-C9C3-DA5A-B15D-BF4D0BF9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B47A77-6747-510B-6533-E6FDFF476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thinking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5C9B24-AA57-EA60-4278-311C18FC1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C0D806-F34F-E0BE-A386-95BD4215D5C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2B7DCA-9960-3B6D-2DE2-D0C8CD02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7002064" cy="2853581"/>
          </a:xfrm>
          <a:prstGeom prst="rect">
            <a:avLst/>
          </a:prstGeom>
        </p:spPr>
      </p:pic>
      <p:pic>
        <p:nvPicPr>
          <p:cNvPr id="10" name="Grafik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811AB7CA-B345-328A-AB5C-229AE316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84072"/>
            <a:ext cx="4031758" cy="467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1749A5-AA71-E4E2-6B59-A6A6CBF6117A}"/>
                  </a:ext>
                </a:extLst>
              </p:cNvPr>
              <p:cNvSpPr txBox="1"/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System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𝐴𝑟𝑐h𝑖𝑡𝑒𝑐𝑡𝑢𝑟𝑒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≠</m:t>
                    </m:r>
                  </m:oMath>
                </a14:m>
                <a:r>
                  <a:rPr lang="de-DE" sz="2800" b="0" dirty="0"/>
                  <a:t> Design  ???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1749A5-AA71-E4E2-6B59-A6A6CBF6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blipFill>
                <a:blip r:embed="rId4"/>
                <a:stretch>
                  <a:fillRect l="-1988" t="-11628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2740</Words>
  <Application>Microsoft Office PowerPoint</Application>
  <PresentationFormat>Breitbild</PresentationFormat>
  <Paragraphs>512</Paragraphs>
  <Slides>43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Arial</vt:lpstr>
      <vt:lpstr>ArialMT</vt:lpstr>
      <vt:lpstr>Average</vt:lpstr>
      <vt:lpstr>BookmanStd-Light</vt:lpstr>
      <vt:lpstr>Calibri</vt:lpstr>
      <vt:lpstr>Cambria Math</vt:lpstr>
      <vt:lpstr>Graphik Regular</vt:lpstr>
      <vt:lpstr>Lato Light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140</cp:revision>
  <dcterms:created xsi:type="dcterms:W3CDTF">2015-08-23T09:02:23Z</dcterms:created>
  <dcterms:modified xsi:type="dcterms:W3CDTF">2024-11-19T13:44:57Z</dcterms:modified>
</cp:coreProperties>
</file>